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handoutMasterIdLst>
    <p:handoutMasterId r:id="rId18"/>
  </p:handoutMasterIdLst>
  <p:sldIdLst>
    <p:sldId id="368" r:id="rId4"/>
    <p:sldId id="372" r:id="rId5"/>
    <p:sldId id="375" r:id="rId6"/>
    <p:sldId id="379" r:id="rId7"/>
    <p:sldId id="378" r:id="rId8"/>
    <p:sldId id="370" r:id="rId9"/>
    <p:sldId id="371" r:id="rId10"/>
    <p:sldId id="380" r:id="rId11"/>
    <p:sldId id="374" r:id="rId12"/>
    <p:sldId id="382" r:id="rId13"/>
    <p:sldId id="377" r:id="rId14"/>
    <p:sldId id="381" r:id="rId15"/>
    <p:sldId id="38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F88"/>
    <a:srgbClr val="093F8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261" autoAdjust="0"/>
  </p:normalViewPr>
  <p:slideViewPr>
    <p:cSldViewPr>
      <p:cViewPr>
        <p:scale>
          <a:sx n="89" d="100"/>
          <a:sy n="89" d="100"/>
        </p:scale>
        <p:origin x="-163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ARNI\Desktop\invest_jun_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JARNI\Desktop\invest_jun_201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JARNI\Desktop\invest_jun_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://www.hagstofa.is/temp/temp/THJ016012011628554647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</a:defRPr>
            </a:pPr>
            <a:r>
              <a:rPr lang="is-IS" sz="1400" dirty="0">
                <a:solidFill>
                  <a:schemeClr val="bg1">
                    <a:lumMod val="50000"/>
                  </a:schemeClr>
                </a:solidFill>
              </a:rPr>
              <a:t>Atvinnuleysi á Íslandi </a:t>
            </a:r>
            <a:r>
              <a:rPr lang="is-IS" sz="1400" dirty="0" smtClean="0">
                <a:solidFill>
                  <a:schemeClr val="bg1">
                    <a:lumMod val="50000"/>
                  </a:schemeClr>
                </a:solidFill>
              </a:rPr>
              <a:t>1970-2010 í %</a:t>
            </a:r>
            <a:endParaRPr lang="is-IS" sz="1400" dirty="0">
              <a:solidFill>
                <a:schemeClr val="bg1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093F88"/>
              </a:solidFill>
            </a:ln>
          </c:spPr>
          <c:marker>
            <c:symbol val="none"/>
          </c:marker>
          <c:cat>
            <c:numRef>
              <c:f>Sheet1!$A$11:$A$51</c:f>
              <c:numCache>
                <c:formatCode>General</c:formatCode>
                <c:ptCount val="4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</c:numCache>
            </c:numRef>
          </c:cat>
          <c:val>
            <c:numRef>
              <c:f>Sheet1!$C$11:$C$51</c:f>
              <c:numCache>
                <c:formatCode>0.0</c:formatCode>
                <c:ptCount val="41"/>
                <c:pt idx="0">
                  <c:v>1.3</c:v>
                </c:pt>
                <c:pt idx="1">
                  <c:v>0.70000000000000029</c:v>
                </c:pt>
                <c:pt idx="2">
                  <c:v>0.5</c:v>
                </c:pt>
                <c:pt idx="3">
                  <c:v>0.4</c:v>
                </c:pt>
                <c:pt idx="4">
                  <c:v>0.4</c:v>
                </c:pt>
                <c:pt idx="5">
                  <c:v>0.5</c:v>
                </c:pt>
                <c:pt idx="6">
                  <c:v>0.5</c:v>
                </c:pt>
                <c:pt idx="7">
                  <c:v>0.30000000000000016</c:v>
                </c:pt>
                <c:pt idx="8">
                  <c:v>0.4</c:v>
                </c:pt>
                <c:pt idx="9">
                  <c:v>0.4</c:v>
                </c:pt>
                <c:pt idx="10">
                  <c:v>0.31277253585468545</c:v>
                </c:pt>
                <c:pt idx="11">
                  <c:v>0.36535739832779351</c:v>
                </c:pt>
                <c:pt idx="12">
                  <c:v>0.67043634395804852</c:v>
                </c:pt>
                <c:pt idx="13">
                  <c:v>1.0217601994882233</c:v>
                </c:pt>
                <c:pt idx="14">
                  <c:v>1.2543062065849657</c:v>
                </c:pt>
                <c:pt idx="15">
                  <c:v>0.90612055176562212</c:v>
                </c:pt>
                <c:pt idx="16">
                  <c:v>0.65602132434720151</c:v>
                </c:pt>
                <c:pt idx="17">
                  <c:v>0.44108364730677185</c:v>
                </c:pt>
                <c:pt idx="18">
                  <c:v>0.63649748410374263</c:v>
                </c:pt>
                <c:pt idx="19">
                  <c:v>1.6575002177329494</c:v>
                </c:pt>
                <c:pt idx="20">
                  <c:v>1.7734883672164139</c:v>
                </c:pt>
                <c:pt idx="21">
                  <c:v>1.4995206741333664</c:v>
                </c:pt>
                <c:pt idx="22">
                  <c:v>3.047697043128454</c:v>
                </c:pt>
                <c:pt idx="23">
                  <c:v>4.3878749944346183</c:v>
                </c:pt>
                <c:pt idx="24">
                  <c:v>4.8178248656254619</c:v>
                </c:pt>
                <c:pt idx="25">
                  <c:v>5.0197274180721978</c:v>
                </c:pt>
                <c:pt idx="26">
                  <c:v>4.3744188277524367</c:v>
                </c:pt>
                <c:pt idx="27">
                  <c:v>3.9014205235915798</c:v>
                </c:pt>
                <c:pt idx="28">
                  <c:v>2.7738194981887778</c:v>
                </c:pt>
                <c:pt idx="29">
                  <c:v>1.869299184488256</c:v>
                </c:pt>
                <c:pt idx="30">
                  <c:v>1.329482730948889</c:v>
                </c:pt>
                <c:pt idx="31">
                  <c:v>1.4034201307840868</c:v>
                </c:pt>
                <c:pt idx="32">
                  <c:v>2.4997327539888592</c:v>
                </c:pt>
                <c:pt idx="33">
                  <c:v>3.3561185670003884</c:v>
                </c:pt>
                <c:pt idx="34">
                  <c:v>3.0997628250573146</c:v>
                </c:pt>
                <c:pt idx="35">
                  <c:v>2.0600143852511259</c:v>
                </c:pt>
                <c:pt idx="36">
                  <c:v>1.3</c:v>
                </c:pt>
                <c:pt idx="37" formatCode="General">
                  <c:v>1</c:v>
                </c:pt>
                <c:pt idx="38" formatCode="General">
                  <c:v>1.6</c:v>
                </c:pt>
                <c:pt idx="39" formatCode="General">
                  <c:v>8</c:v>
                </c:pt>
                <c:pt idx="40" formatCode="General">
                  <c:v>8.1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939200"/>
        <c:axId val="133940736"/>
      </c:lineChart>
      <c:catAx>
        <c:axId val="13393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3940736"/>
        <c:crosses val="autoZero"/>
        <c:auto val="1"/>
        <c:lblAlgn val="ctr"/>
        <c:lblOffset val="100"/>
        <c:noMultiLvlLbl val="0"/>
      </c:catAx>
      <c:valAx>
        <c:axId val="13394073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133939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</a:defRPr>
            </a:pPr>
            <a:r>
              <a:rPr lang="is-IS" sz="1400" dirty="0">
                <a:solidFill>
                  <a:schemeClr val="bg1">
                    <a:lumMod val="50000"/>
                  </a:schemeClr>
                </a:solidFill>
              </a:rPr>
              <a:t>Fjárfesting sem</a:t>
            </a:r>
            <a:r>
              <a:rPr lang="is-IS" sz="1400" baseline="0" dirty="0">
                <a:solidFill>
                  <a:schemeClr val="bg1">
                    <a:lumMod val="50000"/>
                  </a:schemeClr>
                </a:solidFill>
              </a:rPr>
              <a:t> hlutfall af landsframleiðslu </a:t>
            </a:r>
            <a:r>
              <a:rPr lang="is-IS" sz="1400" baseline="0" dirty="0" smtClean="0">
                <a:solidFill>
                  <a:schemeClr val="bg1">
                    <a:lumMod val="50000"/>
                  </a:schemeClr>
                </a:solidFill>
              </a:rPr>
              <a:t>1970-2010 í %</a:t>
            </a:r>
            <a:endParaRPr lang="is-IS" sz="1400" dirty="0">
              <a:solidFill>
                <a:schemeClr val="bg1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093F88"/>
              </a:solidFill>
            </a:ln>
          </c:spPr>
          <c:marker>
            <c:symbol val="none"/>
          </c:marker>
          <c:cat>
            <c:numRef>
              <c:f>Sheet1!$A$11:$A$51</c:f>
              <c:numCache>
                <c:formatCode>General</c:formatCode>
                <c:ptCount val="4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</c:numCache>
            </c:numRef>
          </c:cat>
          <c:val>
            <c:numRef>
              <c:f>Sheet1!$D$11:$D$51</c:f>
              <c:numCache>
                <c:formatCode>0.0</c:formatCode>
                <c:ptCount val="41"/>
                <c:pt idx="0">
                  <c:v>25.34582775546631</c:v>
                </c:pt>
                <c:pt idx="1">
                  <c:v>30.5453270208662</c:v>
                </c:pt>
                <c:pt idx="2">
                  <c:v>29.602233077459861</c:v>
                </c:pt>
                <c:pt idx="3">
                  <c:v>32.322830732531578</c:v>
                </c:pt>
                <c:pt idx="4">
                  <c:v>34.207471146622957</c:v>
                </c:pt>
                <c:pt idx="5">
                  <c:v>33.303041897838121</c:v>
                </c:pt>
                <c:pt idx="6">
                  <c:v>29.058695504318838</c:v>
                </c:pt>
                <c:pt idx="7">
                  <c:v>28.13750882976219</c:v>
                </c:pt>
                <c:pt idx="8">
                  <c:v>25.106318347509117</c:v>
                </c:pt>
                <c:pt idx="9">
                  <c:v>24.259868421052655</c:v>
                </c:pt>
                <c:pt idx="10">
                  <c:v>26.239959199285991</c:v>
                </c:pt>
                <c:pt idx="11">
                  <c:v>25.776347546259039</c:v>
                </c:pt>
                <c:pt idx="12">
                  <c:v>25.702203997949759</c:v>
                </c:pt>
                <c:pt idx="13">
                  <c:v>22.601039943275822</c:v>
                </c:pt>
                <c:pt idx="14">
                  <c:v>22.293157423971376</c:v>
                </c:pt>
                <c:pt idx="15">
                  <c:v>21.570812777604775</c:v>
                </c:pt>
                <c:pt idx="16">
                  <c:v>19.72753325369364</c:v>
                </c:pt>
                <c:pt idx="17">
                  <c:v>20.901177578002063</c:v>
                </c:pt>
                <c:pt idx="18">
                  <c:v>20.120643483435664</c:v>
                </c:pt>
                <c:pt idx="19">
                  <c:v>18.986134638308538</c:v>
                </c:pt>
                <c:pt idx="20">
                  <c:v>19.460366091692528</c:v>
                </c:pt>
                <c:pt idx="21">
                  <c:v>19.724159568137157</c:v>
                </c:pt>
                <c:pt idx="22">
                  <c:v>18.073708727222908</c:v>
                </c:pt>
                <c:pt idx="23">
                  <c:v>16.354474512758117</c:v>
                </c:pt>
                <c:pt idx="24">
                  <c:v>15.946452987376386</c:v>
                </c:pt>
                <c:pt idx="25">
                  <c:v>15.669815622019634</c:v>
                </c:pt>
                <c:pt idx="26">
                  <c:v>18.944881017581213</c:v>
                </c:pt>
                <c:pt idx="27">
                  <c:v>19.669707897446813</c:v>
                </c:pt>
                <c:pt idx="28">
                  <c:v>23.984349904056483</c:v>
                </c:pt>
                <c:pt idx="29">
                  <c:v>21.784031916559009</c:v>
                </c:pt>
                <c:pt idx="30">
                  <c:v>22.870155188980732</c:v>
                </c:pt>
                <c:pt idx="31">
                  <c:v>21.543270893763754</c:v>
                </c:pt>
                <c:pt idx="32">
                  <c:v>18.219241839671739</c:v>
                </c:pt>
                <c:pt idx="33">
                  <c:v>19.952645954818728</c:v>
                </c:pt>
                <c:pt idx="34">
                  <c:v>23.5202483827454</c:v>
                </c:pt>
                <c:pt idx="35">
                  <c:v>28.381210809589376</c:v>
                </c:pt>
                <c:pt idx="36">
                  <c:v>34.026940458352321</c:v>
                </c:pt>
                <c:pt idx="37">
                  <c:v>28.509198956376601</c:v>
                </c:pt>
                <c:pt idx="38">
                  <c:v>24.541966229596412</c:v>
                </c:pt>
                <c:pt idx="39">
                  <c:v>14.107001102793893</c:v>
                </c:pt>
                <c:pt idx="40">
                  <c:v>12.922220107553633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355200"/>
        <c:axId val="134361088"/>
      </c:lineChart>
      <c:catAx>
        <c:axId val="13435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4361088"/>
        <c:crosses val="autoZero"/>
        <c:auto val="1"/>
        <c:lblAlgn val="ctr"/>
        <c:lblOffset val="100"/>
        <c:noMultiLvlLbl val="0"/>
      </c:catAx>
      <c:valAx>
        <c:axId val="13436108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134355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</a:rPr>
              <a:t>Samband</a:t>
            </a:r>
            <a:r>
              <a:rPr lang="en-US" sz="1600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fjárfestinga og atvinnuleysis 1970-2010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>
        <c:manualLayout>
          <c:xMode val="edge"/>
          <c:yMode val="edge"/>
          <c:x val="0.1317200013459856"/>
          <c:y val="2.9925187032418948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fjárfesting sem hlutfall af vlf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93F89"/>
              </a:solidFill>
            </c:spPr>
          </c:marker>
          <c:trendline>
            <c:trendlineType val="linear"/>
            <c:dispRSqr val="0"/>
            <c:dispEq val="0"/>
          </c:trendline>
          <c:xVal>
            <c:numRef>
              <c:f>Sheet1!$C$11:$C$51</c:f>
              <c:numCache>
                <c:formatCode>0.0</c:formatCode>
                <c:ptCount val="41"/>
                <c:pt idx="0">
                  <c:v>1.3</c:v>
                </c:pt>
                <c:pt idx="1">
                  <c:v>0.70000000000000029</c:v>
                </c:pt>
                <c:pt idx="2">
                  <c:v>0.5</c:v>
                </c:pt>
                <c:pt idx="3">
                  <c:v>0.4</c:v>
                </c:pt>
                <c:pt idx="4">
                  <c:v>0.4</c:v>
                </c:pt>
                <c:pt idx="5">
                  <c:v>0.5</c:v>
                </c:pt>
                <c:pt idx="6">
                  <c:v>0.5</c:v>
                </c:pt>
                <c:pt idx="7">
                  <c:v>0.30000000000000016</c:v>
                </c:pt>
                <c:pt idx="8">
                  <c:v>0.4</c:v>
                </c:pt>
                <c:pt idx="9">
                  <c:v>0.4</c:v>
                </c:pt>
                <c:pt idx="10">
                  <c:v>0.31277253585468545</c:v>
                </c:pt>
                <c:pt idx="11">
                  <c:v>0.36535739832779351</c:v>
                </c:pt>
                <c:pt idx="12">
                  <c:v>0.67043634395804852</c:v>
                </c:pt>
                <c:pt idx="13">
                  <c:v>1.0217601994882233</c:v>
                </c:pt>
                <c:pt idx="14">
                  <c:v>1.2543062065849657</c:v>
                </c:pt>
                <c:pt idx="15">
                  <c:v>0.90612055176562212</c:v>
                </c:pt>
                <c:pt idx="16">
                  <c:v>0.65602132434720151</c:v>
                </c:pt>
                <c:pt idx="17">
                  <c:v>0.44108364730677185</c:v>
                </c:pt>
                <c:pt idx="18">
                  <c:v>0.63649748410374263</c:v>
                </c:pt>
                <c:pt idx="19">
                  <c:v>1.6575002177329494</c:v>
                </c:pt>
                <c:pt idx="20">
                  <c:v>1.7734883672164139</c:v>
                </c:pt>
                <c:pt idx="21">
                  <c:v>1.4995206741333664</c:v>
                </c:pt>
                <c:pt idx="22">
                  <c:v>3.047697043128454</c:v>
                </c:pt>
                <c:pt idx="23">
                  <c:v>4.3878749944346183</c:v>
                </c:pt>
                <c:pt idx="24">
                  <c:v>4.8178248656254619</c:v>
                </c:pt>
                <c:pt idx="25">
                  <c:v>5.0197274180721978</c:v>
                </c:pt>
                <c:pt idx="26">
                  <c:v>4.3744188277524367</c:v>
                </c:pt>
                <c:pt idx="27">
                  <c:v>3.9014205235915798</c:v>
                </c:pt>
                <c:pt idx="28">
                  <c:v>2.7738194981887778</c:v>
                </c:pt>
                <c:pt idx="29">
                  <c:v>1.869299184488256</c:v>
                </c:pt>
                <c:pt idx="30">
                  <c:v>1.329482730948889</c:v>
                </c:pt>
                <c:pt idx="31">
                  <c:v>1.4034201307840868</c:v>
                </c:pt>
                <c:pt idx="32">
                  <c:v>2.4997327539888592</c:v>
                </c:pt>
                <c:pt idx="33">
                  <c:v>3.3561185670003884</c:v>
                </c:pt>
                <c:pt idx="34">
                  <c:v>3.0997628250573146</c:v>
                </c:pt>
                <c:pt idx="35">
                  <c:v>2.0600143852511259</c:v>
                </c:pt>
                <c:pt idx="36">
                  <c:v>1.3</c:v>
                </c:pt>
                <c:pt idx="37" formatCode="General">
                  <c:v>1</c:v>
                </c:pt>
                <c:pt idx="38" formatCode="General">
                  <c:v>1.6</c:v>
                </c:pt>
                <c:pt idx="39" formatCode="General">
                  <c:v>8</c:v>
                </c:pt>
                <c:pt idx="40" formatCode="General">
                  <c:v>8.1</c:v>
                </c:pt>
              </c:numCache>
            </c:numRef>
          </c:xVal>
          <c:yVal>
            <c:numRef>
              <c:f>Sheet1!$D$11:$D$51</c:f>
              <c:numCache>
                <c:formatCode>0.0</c:formatCode>
                <c:ptCount val="41"/>
                <c:pt idx="0">
                  <c:v>25.34582775546631</c:v>
                </c:pt>
                <c:pt idx="1">
                  <c:v>30.5453270208662</c:v>
                </c:pt>
                <c:pt idx="2">
                  <c:v>29.602233077459861</c:v>
                </c:pt>
                <c:pt idx="3">
                  <c:v>32.322830732531578</c:v>
                </c:pt>
                <c:pt idx="4">
                  <c:v>34.207471146622957</c:v>
                </c:pt>
                <c:pt idx="5">
                  <c:v>33.303041897838121</c:v>
                </c:pt>
                <c:pt idx="6">
                  <c:v>29.058695504318838</c:v>
                </c:pt>
                <c:pt idx="7">
                  <c:v>28.13750882976219</c:v>
                </c:pt>
                <c:pt idx="8">
                  <c:v>25.106318347509117</c:v>
                </c:pt>
                <c:pt idx="9">
                  <c:v>24.259868421052655</c:v>
                </c:pt>
                <c:pt idx="10">
                  <c:v>26.239959199285991</c:v>
                </c:pt>
                <c:pt idx="11">
                  <c:v>25.776347546259039</c:v>
                </c:pt>
                <c:pt idx="12">
                  <c:v>25.702203997949759</c:v>
                </c:pt>
                <c:pt idx="13">
                  <c:v>22.601039943275822</c:v>
                </c:pt>
                <c:pt idx="14">
                  <c:v>22.293157423971376</c:v>
                </c:pt>
                <c:pt idx="15">
                  <c:v>21.570812777604775</c:v>
                </c:pt>
                <c:pt idx="16">
                  <c:v>19.72753325369364</c:v>
                </c:pt>
                <c:pt idx="17">
                  <c:v>20.901177578002063</c:v>
                </c:pt>
                <c:pt idx="18">
                  <c:v>20.120643483435664</c:v>
                </c:pt>
                <c:pt idx="19">
                  <c:v>18.986134638308538</c:v>
                </c:pt>
                <c:pt idx="20">
                  <c:v>19.460366091692528</c:v>
                </c:pt>
                <c:pt idx="21">
                  <c:v>19.724159568137157</c:v>
                </c:pt>
                <c:pt idx="22">
                  <c:v>18.073708727222908</c:v>
                </c:pt>
                <c:pt idx="23">
                  <c:v>16.354474512758117</c:v>
                </c:pt>
                <c:pt idx="24">
                  <c:v>15.946452987376386</c:v>
                </c:pt>
                <c:pt idx="25">
                  <c:v>15.669815622019634</c:v>
                </c:pt>
                <c:pt idx="26">
                  <c:v>18.944881017581213</c:v>
                </c:pt>
                <c:pt idx="27">
                  <c:v>19.669707897446813</c:v>
                </c:pt>
                <c:pt idx="28">
                  <c:v>23.984349904056483</c:v>
                </c:pt>
                <c:pt idx="29">
                  <c:v>21.784031916559009</c:v>
                </c:pt>
                <c:pt idx="30">
                  <c:v>22.870155188980732</c:v>
                </c:pt>
                <c:pt idx="31">
                  <c:v>21.543270893763754</c:v>
                </c:pt>
                <c:pt idx="32">
                  <c:v>18.219241839671739</c:v>
                </c:pt>
                <c:pt idx="33">
                  <c:v>19.952645954818728</c:v>
                </c:pt>
                <c:pt idx="34">
                  <c:v>23.5202483827454</c:v>
                </c:pt>
                <c:pt idx="35">
                  <c:v>28.381210809589376</c:v>
                </c:pt>
                <c:pt idx="36">
                  <c:v>34.026940458352321</c:v>
                </c:pt>
                <c:pt idx="37">
                  <c:v>28.509198956376601</c:v>
                </c:pt>
                <c:pt idx="38">
                  <c:v>24.541966229596412</c:v>
                </c:pt>
                <c:pt idx="39">
                  <c:v>14.107001102793893</c:v>
                </c:pt>
                <c:pt idx="40">
                  <c:v>12.922220107553633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427968"/>
        <c:axId val="157434240"/>
      </c:scatterChart>
      <c:valAx>
        <c:axId val="157427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s-IS"/>
                  <a:t>Atvinnuleysi í prósentum</a:t>
                </a:r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nextTo"/>
        <c:crossAx val="157434240"/>
        <c:crosses val="autoZero"/>
        <c:crossBetween val="midCat"/>
      </c:valAx>
      <c:valAx>
        <c:axId val="157434240"/>
        <c:scaling>
          <c:orientation val="minMax"/>
          <c:min val="5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fjárfesting sem hlutfall af landsframleiðslu í %</a:t>
                </a:r>
              </a:p>
            </c:rich>
          </c:tx>
          <c:layout>
            <c:manualLayout>
              <c:xMode val="edge"/>
              <c:yMode val="edge"/>
              <c:x val="2.0100502512562814E-2"/>
              <c:y val="0.18696458925416501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15742796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is-IS">
                <a:solidFill>
                  <a:schemeClr val="tx1">
                    <a:lumMod val="65000"/>
                    <a:lumOff val="35000"/>
                  </a:schemeClr>
                </a:solidFill>
              </a:rPr>
              <a:t>Fjárfesting hins opinbera</a:t>
            </a:r>
            <a:r>
              <a:rPr lang="is-IS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2000-2011</a:t>
            </a:r>
          </a:p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is-IS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Fast verðlag - árstíðaleiðrétt</a:t>
            </a:r>
            <a:endParaRPr lang="is-IS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7760470976607858E-2"/>
          <c:y val="0.16833054746161075"/>
          <c:w val="0.81006194632590089"/>
          <c:h val="0.669690078073740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[THJ016012011628554647.xls]THJ016012011628554647!$B$9</c:f>
              <c:strCache>
                <c:ptCount val="1"/>
                <c:pt idx="0">
                  <c:v>Fjárfesting hins opinbera</c:v>
                </c:pt>
              </c:strCache>
            </c:strRef>
          </c:tx>
          <c:spPr>
            <a:solidFill>
              <a:srgbClr val="093F88"/>
            </a:solidFill>
          </c:spPr>
          <c:invertIfNegative val="0"/>
          <c:cat>
            <c:multiLvlStrRef>
              <c:f>[THJ016012011628554647.xls]THJ016012011628554647!$C$4:$AU$5</c:f>
              <c:multiLvlStrCache>
                <c:ptCount val="45"/>
                <c:lvl>
                  <c:pt idx="0">
                    <c:v>1F</c:v>
                  </c:pt>
                  <c:pt idx="1">
                    <c:v>2F</c:v>
                  </c:pt>
                  <c:pt idx="2">
                    <c:v>3F</c:v>
                  </c:pt>
                  <c:pt idx="3">
                    <c:v>4F</c:v>
                  </c:pt>
                  <c:pt idx="4">
                    <c:v>1F</c:v>
                  </c:pt>
                  <c:pt idx="5">
                    <c:v>2F</c:v>
                  </c:pt>
                  <c:pt idx="6">
                    <c:v>3F</c:v>
                  </c:pt>
                  <c:pt idx="7">
                    <c:v>4F</c:v>
                  </c:pt>
                  <c:pt idx="8">
                    <c:v>1F</c:v>
                  </c:pt>
                  <c:pt idx="9">
                    <c:v>2F</c:v>
                  </c:pt>
                  <c:pt idx="10">
                    <c:v>3F</c:v>
                  </c:pt>
                  <c:pt idx="11">
                    <c:v>4F</c:v>
                  </c:pt>
                  <c:pt idx="12">
                    <c:v>1F</c:v>
                  </c:pt>
                  <c:pt idx="13">
                    <c:v>2F</c:v>
                  </c:pt>
                  <c:pt idx="14">
                    <c:v>3F</c:v>
                  </c:pt>
                  <c:pt idx="15">
                    <c:v>4F</c:v>
                  </c:pt>
                  <c:pt idx="16">
                    <c:v>1F</c:v>
                  </c:pt>
                  <c:pt idx="17">
                    <c:v>2F</c:v>
                  </c:pt>
                  <c:pt idx="18">
                    <c:v>3F</c:v>
                  </c:pt>
                  <c:pt idx="19">
                    <c:v>4F</c:v>
                  </c:pt>
                  <c:pt idx="20">
                    <c:v>1F</c:v>
                  </c:pt>
                  <c:pt idx="21">
                    <c:v>2F</c:v>
                  </c:pt>
                  <c:pt idx="22">
                    <c:v>3F</c:v>
                  </c:pt>
                  <c:pt idx="23">
                    <c:v>4F</c:v>
                  </c:pt>
                  <c:pt idx="24">
                    <c:v>1F</c:v>
                  </c:pt>
                  <c:pt idx="25">
                    <c:v>2F</c:v>
                  </c:pt>
                  <c:pt idx="26">
                    <c:v>3F</c:v>
                  </c:pt>
                  <c:pt idx="27">
                    <c:v>4F</c:v>
                  </c:pt>
                  <c:pt idx="28">
                    <c:v>1F</c:v>
                  </c:pt>
                  <c:pt idx="29">
                    <c:v>2F</c:v>
                  </c:pt>
                  <c:pt idx="30">
                    <c:v>3F</c:v>
                  </c:pt>
                  <c:pt idx="31">
                    <c:v>4F</c:v>
                  </c:pt>
                  <c:pt idx="32">
                    <c:v>1F</c:v>
                  </c:pt>
                  <c:pt idx="33">
                    <c:v>2F</c:v>
                  </c:pt>
                  <c:pt idx="34">
                    <c:v>3F</c:v>
                  </c:pt>
                  <c:pt idx="35">
                    <c:v>4F</c:v>
                  </c:pt>
                  <c:pt idx="36">
                    <c:v>1F</c:v>
                  </c:pt>
                  <c:pt idx="37">
                    <c:v>2F</c:v>
                  </c:pt>
                  <c:pt idx="38">
                    <c:v>3F</c:v>
                  </c:pt>
                  <c:pt idx="39">
                    <c:v>4F</c:v>
                  </c:pt>
                  <c:pt idx="40">
                    <c:v>1F</c:v>
                  </c:pt>
                  <c:pt idx="41">
                    <c:v>2F</c:v>
                  </c:pt>
                  <c:pt idx="42">
                    <c:v>3F</c:v>
                  </c:pt>
                  <c:pt idx="43">
                    <c:v>4F</c:v>
                  </c:pt>
                  <c:pt idx="44">
                    <c:v>1F</c:v>
                  </c:pt>
                </c:lvl>
                <c:lvl>
                  <c:pt idx="0">
                    <c:v>2000</c:v>
                  </c:pt>
                  <c:pt idx="4">
                    <c:v>2001</c:v>
                  </c:pt>
                  <c:pt idx="8">
                    <c:v>2002</c:v>
                  </c:pt>
                  <c:pt idx="12">
                    <c:v>2003</c:v>
                  </c:pt>
                  <c:pt idx="16">
                    <c:v>2004</c:v>
                  </c:pt>
                  <c:pt idx="20">
                    <c:v>2005</c:v>
                  </c:pt>
                  <c:pt idx="24">
                    <c:v>2006</c:v>
                  </c:pt>
                  <c:pt idx="28">
                    <c:v>2007</c:v>
                  </c:pt>
                  <c:pt idx="32">
                    <c:v>2008</c:v>
                  </c:pt>
                  <c:pt idx="36">
                    <c:v>2009</c:v>
                  </c:pt>
                  <c:pt idx="40">
                    <c:v>2010</c:v>
                  </c:pt>
                  <c:pt idx="44">
                    <c:v>2011</c:v>
                  </c:pt>
                </c:lvl>
              </c:multiLvlStrCache>
            </c:multiLvlStrRef>
          </c:cat>
          <c:val>
            <c:numRef>
              <c:f>[THJ016012011628554647.xls]THJ016012011628554647!$C$9:$AU$9</c:f>
              <c:numCache>
                <c:formatCode>General</c:formatCode>
                <c:ptCount val="45"/>
                <c:pt idx="0">
                  <c:v>7204</c:v>
                </c:pt>
                <c:pt idx="1">
                  <c:v>7715</c:v>
                </c:pt>
                <c:pt idx="2">
                  <c:v>7906</c:v>
                </c:pt>
                <c:pt idx="3">
                  <c:v>8151</c:v>
                </c:pt>
                <c:pt idx="4">
                  <c:v>8153</c:v>
                </c:pt>
                <c:pt idx="5">
                  <c:v>8115</c:v>
                </c:pt>
                <c:pt idx="6">
                  <c:v>8289</c:v>
                </c:pt>
                <c:pt idx="7">
                  <c:v>7707</c:v>
                </c:pt>
                <c:pt idx="8">
                  <c:v>6752</c:v>
                </c:pt>
                <c:pt idx="9">
                  <c:v>6415</c:v>
                </c:pt>
                <c:pt idx="10">
                  <c:v>6204</c:v>
                </c:pt>
                <c:pt idx="11">
                  <c:v>6387</c:v>
                </c:pt>
                <c:pt idx="12">
                  <c:v>6004</c:v>
                </c:pt>
                <c:pt idx="13">
                  <c:v>5934</c:v>
                </c:pt>
                <c:pt idx="14">
                  <c:v>6171</c:v>
                </c:pt>
                <c:pt idx="15">
                  <c:v>6148</c:v>
                </c:pt>
                <c:pt idx="16">
                  <c:v>7214</c:v>
                </c:pt>
                <c:pt idx="17">
                  <c:v>7769</c:v>
                </c:pt>
                <c:pt idx="18">
                  <c:v>7203</c:v>
                </c:pt>
                <c:pt idx="19">
                  <c:v>9115</c:v>
                </c:pt>
                <c:pt idx="20">
                  <c:v>6338</c:v>
                </c:pt>
                <c:pt idx="21">
                  <c:v>6178</c:v>
                </c:pt>
                <c:pt idx="22">
                  <c:v>6396</c:v>
                </c:pt>
                <c:pt idx="23">
                  <c:v>7023</c:v>
                </c:pt>
                <c:pt idx="24">
                  <c:v>7601</c:v>
                </c:pt>
                <c:pt idx="25">
                  <c:v>7720</c:v>
                </c:pt>
                <c:pt idx="26">
                  <c:v>8096</c:v>
                </c:pt>
                <c:pt idx="27">
                  <c:v>8265</c:v>
                </c:pt>
                <c:pt idx="28">
                  <c:v>9104</c:v>
                </c:pt>
                <c:pt idx="29">
                  <c:v>9299</c:v>
                </c:pt>
                <c:pt idx="30">
                  <c:v>9750</c:v>
                </c:pt>
                <c:pt idx="31">
                  <c:v>9575</c:v>
                </c:pt>
                <c:pt idx="32">
                  <c:v>9673</c:v>
                </c:pt>
                <c:pt idx="33">
                  <c:v>9632</c:v>
                </c:pt>
                <c:pt idx="34">
                  <c:v>9442</c:v>
                </c:pt>
                <c:pt idx="35">
                  <c:v>8615</c:v>
                </c:pt>
                <c:pt idx="36">
                  <c:v>6350</c:v>
                </c:pt>
                <c:pt idx="37">
                  <c:v>5960</c:v>
                </c:pt>
                <c:pt idx="38">
                  <c:v>7450</c:v>
                </c:pt>
                <c:pt idx="39">
                  <c:v>5662</c:v>
                </c:pt>
                <c:pt idx="40">
                  <c:v>5040</c:v>
                </c:pt>
                <c:pt idx="41">
                  <c:v>5058</c:v>
                </c:pt>
                <c:pt idx="42">
                  <c:v>4741</c:v>
                </c:pt>
                <c:pt idx="43">
                  <c:v>4888</c:v>
                </c:pt>
                <c:pt idx="44">
                  <c:v>3868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764224"/>
        <c:axId val="133758336"/>
      </c:barChart>
      <c:lineChart>
        <c:grouping val="standard"/>
        <c:varyColors val="0"/>
        <c:ser>
          <c:idx val="1"/>
          <c:order val="1"/>
          <c:tx>
            <c:strRef>
              <c:f>[THJ016012011628554647.xls]THJ016012011628554647!$B$10</c:f>
              <c:strCache>
                <c:ptCount val="1"/>
                <c:pt idx="0">
                  <c:v>Fjárfesting hins opinbera sem hlutfall af VLF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multiLvlStrRef>
              <c:f>[THJ016012011628554647.xls]THJ016012011628554647!$C$4:$AU$5</c:f>
              <c:multiLvlStrCache>
                <c:ptCount val="45"/>
                <c:lvl>
                  <c:pt idx="0">
                    <c:v>1F</c:v>
                  </c:pt>
                  <c:pt idx="1">
                    <c:v>2F</c:v>
                  </c:pt>
                  <c:pt idx="2">
                    <c:v>3F</c:v>
                  </c:pt>
                  <c:pt idx="3">
                    <c:v>4F</c:v>
                  </c:pt>
                  <c:pt idx="4">
                    <c:v>1F</c:v>
                  </c:pt>
                  <c:pt idx="5">
                    <c:v>2F</c:v>
                  </c:pt>
                  <c:pt idx="6">
                    <c:v>3F</c:v>
                  </c:pt>
                  <c:pt idx="7">
                    <c:v>4F</c:v>
                  </c:pt>
                  <c:pt idx="8">
                    <c:v>1F</c:v>
                  </c:pt>
                  <c:pt idx="9">
                    <c:v>2F</c:v>
                  </c:pt>
                  <c:pt idx="10">
                    <c:v>3F</c:v>
                  </c:pt>
                  <c:pt idx="11">
                    <c:v>4F</c:v>
                  </c:pt>
                  <c:pt idx="12">
                    <c:v>1F</c:v>
                  </c:pt>
                  <c:pt idx="13">
                    <c:v>2F</c:v>
                  </c:pt>
                  <c:pt idx="14">
                    <c:v>3F</c:v>
                  </c:pt>
                  <c:pt idx="15">
                    <c:v>4F</c:v>
                  </c:pt>
                  <c:pt idx="16">
                    <c:v>1F</c:v>
                  </c:pt>
                  <c:pt idx="17">
                    <c:v>2F</c:v>
                  </c:pt>
                  <c:pt idx="18">
                    <c:v>3F</c:v>
                  </c:pt>
                  <c:pt idx="19">
                    <c:v>4F</c:v>
                  </c:pt>
                  <c:pt idx="20">
                    <c:v>1F</c:v>
                  </c:pt>
                  <c:pt idx="21">
                    <c:v>2F</c:v>
                  </c:pt>
                  <c:pt idx="22">
                    <c:v>3F</c:v>
                  </c:pt>
                  <c:pt idx="23">
                    <c:v>4F</c:v>
                  </c:pt>
                  <c:pt idx="24">
                    <c:v>1F</c:v>
                  </c:pt>
                  <c:pt idx="25">
                    <c:v>2F</c:v>
                  </c:pt>
                  <c:pt idx="26">
                    <c:v>3F</c:v>
                  </c:pt>
                  <c:pt idx="27">
                    <c:v>4F</c:v>
                  </c:pt>
                  <c:pt idx="28">
                    <c:v>1F</c:v>
                  </c:pt>
                  <c:pt idx="29">
                    <c:v>2F</c:v>
                  </c:pt>
                  <c:pt idx="30">
                    <c:v>3F</c:v>
                  </c:pt>
                  <c:pt idx="31">
                    <c:v>4F</c:v>
                  </c:pt>
                  <c:pt idx="32">
                    <c:v>1F</c:v>
                  </c:pt>
                  <c:pt idx="33">
                    <c:v>2F</c:v>
                  </c:pt>
                  <c:pt idx="34">
                    <c:v>3F</c:v>
                  </c:pt>
                  <c:pt idx="35">
                    <c:v>4F</c:v>
                  </c:pt>
                  <c:pt idx="36">
                    <c:v>1F</c:v>
                  </c:pt>
                  <c:pt idx="37">
                    <c:v>2F</c:v>
                  </c:pt>
                  <c:pt idx="38">
                    <c:v>3F</c:v>
                  </c:pt>
                  <c:pt idx="39">
                    <c:v>4F</c:v>
                  </c:pt>
                  <c:pt idx="40">
                    <c:v>1F</c:v>
                  </c:pt>
                  <c:pt idx="41">
                    <c:v>2F</c:v>
                  </c:pt>
                  <c:pt idx="42">
                    <c:v>3F</c:v>
                  </c:pt>
                  <c:pt idx="43">
                    <c:v>4F</c:v>
                  </c:pt>
                  <c:pt idx="44">
                    <c:v>1F</c:v>
                  </c:pt>
                </c:lvl>
                <c:lvl>
                  <c:pt idx="0">
                    <c:v>2000</c:v>
                  </c:pt>
                  <c:pt idx="4">
                    <c:v>2001</c:v>
                  </c:pt>
                  <c:pt idx="8">
                    <c:v>2002</c:v>
                  </c:pt>
                  <c:pt idx="12">
                    <c:v>2003</c:v>
                  </c:pt>
                  <c:pt idx="16">
                    <c:v>2004</c:v>
                  </c:pt>
                  <c:pt idx="20">
                    <c:v>2005</c:v>
                  </c:pt>
                  <c:pt idx="24">
                    <c:v>2006</c:v>
                  </c:pt>
                  <c:pt idx="28">
                    <c:v>2007</c:v>
                  </c:pt>
                  <c:pt idx="32">
                    <c:v>2008</c:v>
                  </c:pt>
                  <c:pt idx="36">
                    <c:v>2009</c:v>
                  </c:pt>
                  <c:pt idx="40">
                    <c:v>2010</c:v>
                  </c:pt>
                  <c:pt idx="44">
                    <c:v>2011</c:v>
                  </c:pt>
                </c:lvl>
              </c:multiLvlStrCache>
            </c:multiLvlStrRef>
          </c:cat>
          <c:val>
            <c:numRef>
              <c:f>[THJ016012011628554647.xls]THJ016012011628554647!$C$10:$AU$10</c:f>
              <c:numCache>
                <c:formatCode>General</c:formatCode>
                <c:ptCount val="45"/>
                <c:pt idx="0">
                  <c:v>4.3340673091963572E-2</c:v>
                </c:pt>
                <c:pt idx="1">
                  <c:v>4.5858199196367008E-2</c:v>
                </c:pt>
                <c:pt idx="2">
                  <c:v>4.5433909350558327E-2</c:v>
                </c:pt>
                <c:pt idx="3">
                  <c:v>4.6502473171650086E-2</c:v>
                </c:pt>
                <c:pt idx="4">
                  <c:v>4.8359639601164947E-2</c:v>
                </c:pt>
                <c:pt idx="5">
                  <c:v>4.4906451809262449E-2</c:v>
                </c:pt>
                <c:pt idx="6">
                  <c:v>4.6517500883883033E-2</c:v>
                </c:pt>
                <c:pt idx="7">
                  <c:v>4.2098650789315573E-2</c:v>
                </c:pt>
                <c:pt idx="8">
                  <c:v>3.8740920096852302E-2</c:v>
                </c:pt>
                <c:pt idx="9">
                  <c:v>3.6148380225737194E-2</c:v>
                </c:pt>
                <c:pt idx="10">
                  <c:v>3.4518444333166393E-2</c:v>
                </c:pt>
                <c:pt idx="11">
                  <c:v>3.5469539623479776E-2</c:v>
                </c:pt>
                <c:pt idx="12">
                  <c:v>3.1990451883781523E-2</c:v>
                </c:pt>
                <c:pt idx="13">
                  <c:v>3.2926971373399845E-2</c:v>
                </c:pt>
                <c:pt idx="14">
                  <c:v>3.4311163499282753E-2</c:v>
                </c:pt>
                <c:pt idx="15">
                  <c:v>3.39775509414567E-2</c:v>
                </c:pt>
                <c:pt idx="16">
                  <c:v>3.695583127567801E-2</c:v>
                </c:pt>
                <c:pt idx="17">
                  <c:v>4.0184344191916577E-2</c:v>
                </c:pt>
                <c:pt idx="18">
                  <c:v>3.6894377487412512E-2</c:v>
                </c:pt>
                <c:pt idx="19">
                  <c:v>4.5333598587521493E-2</c:v>
                </c:pt>
                <c:pt idx="20">
                  <c:v>3.0766691585518591E-2</c:v>
                </c:pt>
                <c:pt idx="21">
                  <c:v>2.9600456128750972E-2</c:v>
                </c:pt>
                <c:pt idx="22">
                  <c:v>2.9559382192274632E-2</c:v>
                </c:pt>
                <c:pt idx="23">
                  <c:v>3.3059524089721584E-2</c:v>
                </c:pt>
                <c:pt idx="24">
                  <c:v>3.4785434142903561E-2</c:v>
                </c:pt>
                <c:pt idx="25">
                  <c:v>3.5469139092320842E-2</c:v>
                </c:pt>
                <c:pt idx="26">
                  <c:v>3.5927133950165301E-2</c:v>
                </c:pt>
                <c:pt idx="27">
                  <c:v>3.7430370001358661E-2</c:v>
                </c:pt>
                <c:pt idx="28">
                  <c:v>4.075201432408241E-2</c:v>
                </c:pt>
                <c:pt idx="29">
                  <c:v>3.984796153615415E-2</c:v>
                </c:pt>
                <c:pt idx="30">
                  <c:v>3.9887088856161018E-2</c:v>
                </c:pt>
                <c:pt idx="31">
                  <c:v>4.0983431137135116E-2</c:v>
                </c:pt>
                <c:pt idx="32">
                  <c:v>4.0351074791111358E-2</c:v>
                </c:pt>
                <c:pt idx="33">
                  <c:v>4.0873310559928738E-2</c:v>
                </c:pt>
                <c:pt idx="34">
                  <c:v>3.9225624195089528E-2</c:v>
                </c:pt>
                <c:pt idx="35">
                  <c:v>3.7209643841296464E-2</c:v>
                </c:pt>
                <c:pt idx="36">
                  <c:v>2.8178389172398479E-2</c:v>
                </c:pt>
                <c:pt idx="37">
                  <c:v>2.6411532444972304E-2</c:v>
                </c:pt>
                <c:pt idx="38">
                  <c:v>3.402090573240845E-2</c:v>
                </c:pt>
                <c:pt idx="39">
                  <c:v>2.6674078750247354E-2</c:v>
                </c:pt>
                <c:pt idx="40">
                  <c:v>2.3766185998698494E-2</c:v>
                </c:pt>
                <c:pt idx="41">
                  <c:v>2.3953967464658676E-2</c:v>
                </c:pt>
                <c:pt idx="42">
                  <c:v>2.1966667747779486E-2</c:v>
                </c:pt>
                <c:pt idx="43">
                  <c:v>2.2994778190713661E-2</c:v>
                </c:pt>
                <c:pt idx="44">
                  <c:v>1.7841163826901967E-2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55264"/>
        <c:axId val="133756800"/>
      </c:lineChart>
      <c:catAx>
        <c:axId val="133755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33756800"/>
        <c:crosses val="autoZero"/>
        <c:auto val="1"/>
        <c:lblAlgn val="ctr"/>
        <c:lblOffset val="100"/>
        <c:noMultiLvlLbl val="0"/>
      </c:catAx>
      <c:valAx>
        <c:axId val="133756800"/>
        <c:scaling>
          <c:orientation val="minMax"/>
        </c:scaling>
        <c:delete val="0"/>
        <c:axPos val="l"/>
        <c:majorGridlines/>
        <c:numFmt formatCode="0.0%" sourceLinked="0"/>
        <c:majorTickMark val="none"/>
        <c:minorTickMark val="none"/>
        <c:tickLblPos val="nextTo"/>
        <c:crossAx val="133755264"/>
        <c:crosses val="autoZero"/>
        <c:crossBetween val="between"/>
      </c:valAx>
      <c:valAx>
        <c:axId val="1337583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33764224"/>
        <c:crosses val="max"/>
        <c:crossBetween val="between"/>
      </c:valAx>
      <c:catAx>
        <c:axId val="133764224"/>
        <c:scaling>
          <c:orientation val="minMax"/>
        </c:scaling>
        <c:delete val="1"/>
        <c:axPos val="b"/>
        <c:majorTickMark val="out"/>
        <c:minorTickMark val="none"/>
        <c:tickLblPos val="none"/>
        <c:crossAx val="13375833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4465354279038597"/>
          <c:y val="0.15601370119445845"/>
          <c:w val="0.69599439192615398"/>
          <c:h val="0.13607407645516101"/>
        </c:manualLayout>
      </c:layout>
      <c:overlay val="0"/>
      <c:txPr>
        <a:bodyPr/>
        <a:lstStyle/>
        <a:p>
          <a:pPr>
            <a:defRPr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is-I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s-IS"/>
              <a:t>Fjárfestingar 2000-2011</a:t>
            </a:r>
          </a:p>
          <a:p>
            <a:pPr>
              <a:defRPr/>
            </a:pPr>
            <a:r>
              <a:rPr lang="is-IS"/>
              <a:t>á föstu verðlagi í m.kr.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Sheet3!$B$6</c:f>
              <c:strCache>
                <c:ptCount val="1"/>
                <c:pt idx="0">
                  <c:v>Fjárfesting atvinnuvega</c:v>
                </c:pt>
              </c:strCache>
            </c:strRef>
          </c:tx>
          <c:invertIfNegative val="0"/>
          <c:cat>
            <c:multiLvlStrRef>
              <c:f>Sheet3!$O$4:$BG$5</c:f>
              <c:multiLvlStrCache>
                <c:ptCount val="45"/>
                <c:lvl>
                  <c:pt idx="0">
                    <c:v>1F</c:v>
                  </c:pt>
                  <c:pt idx="1">
                    <c:v>2F</c:v>
                  </c:pt>
                  <c:pt idx="2">
                    <c:v>3F</c:v>
                  </c:pt>
                  <c:pt idx="3">
                    <c:v>4F</c:v>
                  </c:pt>
                  <c:pt idx="4">
                    <c:v>1F</c:v>
                  </c:pt>
                  <c:pt idx="5">
                    <c:v>2F</c:v>
                  </c:pt>
                  <c:pt idx="6">
                    <c:v>3F</c:v>
                  </c:pt>
                  <c:pt idx="7">
                    <c:v>4F</c:v>
                  </c:pt>
                  <c:pt idx="8">
                    <c:v>1F</c:v>
                  </c:pt>
                  <c:pt idx="9">
                    <c:v>2F</c:v>
                  </c:pt>
                  <c:pt idx="10">
                    <c:v>3F</c:v>
                  </c:pt>
                  <c:pt idx="11">
                    <c:v>4F</c:v>
                  </c:pt>
                  <c:pt idx="12">
                    <c:v>1F</c:v>
                  </c:pt>
                  <c:pt idx="13">
                    <c:v>2F</c:v>
                  </c:pt>
                  <c:pt idx="14">
                    <c:v>3F</c:v>
                  </c:pt>
                  <c:pt idx="15">
                    <c:v>4F</c:v>
                  </c:pt>
                  <c:pt idx="16">
                    <c:v>1F</c:v>
                  </c:pt>
                  <c:pt idx="17">
                    <c:v>2F</c:v>
                  </c:pt>
                  <c:pt idx="18">
                    <c:v>3F</c:v>
                  </c:pt>
                  <c:pt idx="19">
                    <c:v>4F</c:v>
                  </c:pt>
                  <c:pt idx="20">
                    <c:v>1F</c:v>
                  </c:pt>
                  <c:pt idx="21">
                    <c:v>2F</c:v>
                  </c:pt>
                  <c:pt idx="22">
                    <c:v>3F</c:v>
                  </c:pt>
                  <c:pt idx="23">
                    <c:v>4F</c:v>
                  </c:pt>
                  <c:pt idx="24">
                    <c:v>1F</c:v>
                  </c:pt>
                  <c:pt idx="25">
                    <c:v>2F</c:v>
                  </c:pt>
                  <c:pt idx="26">
                    <c:v>3F</c:v>
                  </c:pt>
                  <c:pt idx="27">
                    <c:v>4F</c:v>
                  </c:pt>
                  <c:pt idx="28">
                    <c:v>1F</c:v>
                  </c:pt>
                  <c:pt idx="29">
                    <c:v>2F</c:v>
                  </c:pt>
                  <c:pt idx="30">
                    <c:v>3F</c:v>
                  </c:pt>
                  <c:pt idx="31">
                    <c:v>4F</c:v>
                  </c:pt>
                  <c:pt idx="32">
                    <c:v>1F</c:v>
                  </c:pt>
                  <c:pt idx="33">
                    <c:v>2F</c:v>
                  </c:pt>
                  <c:pt idx="34">
                    <c:v>3F</c:v>
                  </c:pt>
                  <c:pt idx="35">
                    <c:v>4F</c:v>
                  </c:pt>
                  <c:pt idx="36">
                    <c:v>1F</c:v>
                  </c:pt>
                  <c:pt idx="37">
                    <c:v>2F</c:v>
                  </c:pt>
                  <c:pt idx="38">
                    <c:v>3F</c:v>
                  </c:pt>
                  <c:pt idx="39">
                    <c:v>4F</c:v>
                  </c:pt>
                  <c:pt idx="40">
                    <c:v>1F</c:v>
                  </c:pt>
                  <c:pt idx="41">
                    <c:v>2F</c:v>
                  </c:pt>
                  <c:pt idx="42">
                    <c:v>3F</c:v>
                  </c:pt>
                  <c:pt idx="43">
                    <c:v>4F</c:v>
                  </c:pt>
                  <c:pt idx="44">
                    <c:v>1F</c:v>
                  </c:pt>
                </c:lvl>
                <c:lvl>
                  <c:pt idx="0">
                    <c:v>2000</c:v>
                  </c:pt>
                  <c:pt idx="4">
                    <c:v>2001</c:v>
                  </c:pt>
                  <c:pt idx="8">
                    <c:v>2002</c:v>
                  </c:pt>
                  <c:pt idx="12">
                    <c:v>2003</c:v>
                  </c:pt>
                  <c:pt idx="16">
                    <c:v>2004</c:v>
                  </c:pt>
                  <c:pt idx="20">
                    <c:v>2005</c:v>
                  </c:pt>
                  <c:pt idx="24">
                    <c:v>2006</c:v>
                  </c:pt>
                  <c:pt idx="28">
                    <c:v>2007</c:v>
                  </c:pt>
                  <c:pt idx="32">
                    <c:v>2008</c:v>
                  </c:pt>
                  <c:pt idx="36">
                    <c:v>2009</c:v>
                  </c:pt>
                  <c:pt idx="40">
                    <c:v>2010</c:v>
                  </c:pt>
                  <c:pt idx="44">
                    <c:v>2011</c:v>
                  </c:pt>
                </c:lvl>
              </c:multiLvlStrCache>
            </c:multiLvlStrRef>
          </c:cat>
          <c:val>
            <c:numRef>
              <c:f>Sheet3!$O$6:$BG$6</c:f>
              <c:numCache>
                <c:formatCode>General</c:formatCode>
                <c:ptCount val="45"/>
                <c:pt idx="0">
                  <c:v>24645</c:v>
                </c:pt>
                <c:pt idx="1">
                  <c:v>25831</c:v>
                </c:pt>
                <c:pt idx="2">
                  <c:v>24337</c:v>
                </c:pt>
                <c:pt idx="3">
                  <c:v>24699</c:v>
                </c:pt>
                <c:pt idx="4">
                  <c:v>23993</c:v>
                </c:pt>
                <c:pt idx="5">
                  <c:v>22031</c:v>
                </c:pt>
                <c:pt idx="6">
                  <c:v>21331</c:v>
                </c:pt>
                <c:pt idx="7">
                  <c:v>20949</c:v>
                </c:pt>
                <c:pt idx="8">
                  <c:v>16780</c:v>
                </c:pt>
                <c:pt idx="9">
                  <c:v>17756</c:v>
                </c:pt>
                <c:pt idx="10">
                  <c:v>18300</c:v>
                </c:pt>
                <c:pt idx="11">
                  <c:v>17628</c:v>
                </c:pt>
                <c:pt idx="12">
                  <c:v>19866</c:v>
                </c:pt>
                <c:pt idx="13">
                  <c:v>21420</c:v>
                </c:pt>
                <c:pt idx="14">
                  <c:v>22001</c:v>
                </c:pt>
                <c:pt idx="15">
                  <c:v>21876</c:v>
                </c:pt>
                <c:pt idx="16">
                  <c:v>24892</c:v>
                </c:pt>
                <c:pt idx="17">
                  <c:v>29134</c:v>
                </c:pt>
                <c:pt idx="18">
                  <c:v>28686</c:v>
                </c:pt>
                <c:pt idx="19">
                  <c:v>31327</c:v>
                </c:pt>
                <c:pt idx="20">
                  <c:v>35677</c:v>
                </c:pt>
                <c:pt idx="21">
                  <c:v>42000</c:v>
                </c:pt>
                <c:pt idx="22">
                  <c:v>52078</c:v>
                </c:pt>
                <c:pt idx="23">
                  <c:v>52905</c:v>
                </c:pt>
                <c:pt idx="24">
                  <c:v>53533</c:v>
                </c:pt>
                <c:pt idx="25">
                  <c:v>54969</c:v>
                </c:pt>
                <c:pt idx="26">
                  <c:v>54470</c:v>
                </c:pt>
                <c:pt idx="27">
                  <c:v>63852</c:v>
                </c:pt>
                <c:pt idx="28">
                  <c:v>38383</c:v>
                </c:pt>
                <c:pt idx="29">
                  <c:v>49356</c:v>
                </c:pt>
                <c:pt idx="30">
                  <c:v>52041</c:v>
                </c:pt>
                <c:pt idx="31">
                  <c:v>36830</c:v>
                </c:pt>
                <c:pt idx="32">
                  <c:v>37745</c:v>
                </c:pt>
                <c:pt idx="33">
                  <c:v>32930</c:v>
                </c:pt>
                <c:pt idx="34">
                  <c:v>35367</c:v>
                </c:pt>
                <c:pt idx="35">
                  <c:v>29433</c:v>
                </c:pt>
                <c:pt idx="36">
                  <c:v>9486</c:v>
                </c:pt>
                <c:pt idx="37">
                  <c:v>15690</c:v>
                </c:pt>
                <c:pt idx="38">
                  <c:v>14552</c:v>
                </c:pt>
                <c:pt idx="39">
                  <c:v>21585</c:v>
                </c:pt>
                <c:pt idx="40">
                  <c:v>13656</c:v>
                </c:pt>
                <c:pt idx="41">
                  <c:v>15504</c:v>
                </c:pt>
                <c:pt idx="42">
                  <c:v>14759</c:v>
                </c:pt>
                <c:pt idx="43">
                  <c:v>17941</c:v>
                </c:pt>
                <c:pt idx="44">
                  <c:v>17358</c:v>
                </c:pt>
              </c:numCache>
            </c:numRef>
          </c:val>
        </c:ser>
        <c:ser>
          <c:idx val="1"/>
          <c:order val="1"/>
          <c:tx>
            <c:strRef>
              <c:f>Sheet3!$B$7</c:f>
              <c:strCache>
                <c:ptCount val="1"/>
                <c:pt idx="0">
                  <c:v>Fjárfesting í íbúðarhúsnæði</c:v>
                </c:pt>
              </c:strCache>
            </c:strRef>
          </c:tx>
          <c:invertIfNegative val="0"/>
          <c:cat>
            <c:multiLvlStrRef>
              <c:f>Sheet3!$O$4:$BG$5</c:f>
              <c:multiLvlStrCache>
                <c:ptCount val="45"/>
                <c:lvl>
                  <c:pt idx="0">
                    <c:v>1F</c:v>
                  </c:pt>
                  <c:pt idx="1">
                    <c:v>2F</c:v>
                  </c:pt>
                  <c:pt idx="2">
                    <c:v>3F</c:v>
                  </c:pt>
                  <c:pt idx="3">
                    <c:v>4F</c:v>
                  </c:pt>
                  <c:pt idx="4">
                    <c:v>1F</c:v>
                  </c:pt>
                  <c:pt idx="5">
                    <c:v>2F</c:v>
                  </c:pt>
                  <c:pt idx="6">
                    <c:v>3F</c:v>
                  </c:pt>
                  <c:pt idx="7">
                    <c:v>4F</c:v>
                  </c:pt>
                  <c:pt idx="8">
                    <c:v>1F</c:v>
                  </c:pt>
                  <c:pt idx="9">
                    <c:v>2F</c:v>
                  </c:pt>
                  <c:pt idx="10">
                    <c:v>3F</c:v>
                  </c:pt>
                  <c:pt idx="11">
                    <c:v>4F</c:v>
                  </c:pt>
                  <c:pt idx="12">
                    <c:v>1F</c:v>
                  </c:pt>
                  <c:pt idx="13">
                    <c:v>2F</c:v>
                  </c:pt>
                  <c:pt idx="14">
                    <c:v>3F</c:v>
                  </c:pt>
                  <c:pt idx="15">
                    <c:v>4F</c:v>
                  </c:pt>
                  <c:pt idx="16">
                    <c:v>1F</c:v>
                  </c:pt>
                  <c:pt idx="17">
                    <c:v>2F</c:v>
                  </c:pt>
                  <c:pt idx="18">
                    <c:v>3F</c:v>
                  </c:pt>
                  <c:pt idx="19">
                    <c:v>4F</c:v>
                  </c:pt>
                  <c:pt idx="20">
                    <c:v>1F</c:v>
                  </c:pt>
                  <c:pt idx="21">
                    <c:v>2F</c:v>
                  </c:pt>
                  <c:pt idx="22">
                    <c:v>3F</c:v>
                  </c:pt>
                  <c:pt idx="23">
                    <c:v>4F</c:v>
                  </c:pt>
                  <c:pt idx="24">
                    <c:v>1F</c:v>
                  </c:pt>
                  <c:pt idx="25">
                    <c:v>2F</c:v>
                  </c:pt>
                  <c:pt idx="26">
                    <c:v>3F</c:v>
                  </c:pt>
                  <c:pt idx="27">
                    <c:v>4F</c:v>
                  </c:pt>
                  <c:pt idx="28">
                    <c:v>1F</c:v>
                  </c:pt>
                  <c:pt idx="29">
                    <c:v>2F</c:v>
                  </c:pt>
                  <c:pt idx="30">
                    <c:v>3F</c:v>
                  </c:pt>
                  <c:pt idx="31">
                    <c:v>4F</c:v>
                  </c:pt>
                  <c:pt idx="32">
                    <c:v>1F</c:v>
                  </c:pt>
                  <c:pt idx="33">
                    <c:v>2F</c:v>
                  </c:pt>
                  <c:pt idx="34">
                    <c:v>3F</c:v>
                  </c:pt>
                  <c:pt idx="35">
                    <c:v>4F</c:v>
                  </c:pt>
                  <c:pt idx="36">
                    <c:v>1F</c:v>
                  </c:pt>
                  <c:pt idx="37">
                    <c:v>2F</c:v>
                  </c:pt>
                  <c:pt idx="38">
                    <c:v>3F</c:v>
                  </c:pt>
                  <c:pt idx="39">
                    <c:v>4F</c:v>
                  </c:pt>
                  <c:pt idx="40">
                    <c:v>1F</c:v>
                  </c:pt>
                  <c:pt idx="41">
                    <c:v>2F</c:v>
                  </c:pt>
                  <c:pt idx="42">
                    <c:v>3F</c:v>
                  </c:pt>
                  <c:pt idx="43">
                    <c:v>4F</c:v>
                  </c:pt>
                  <c:pt idx="44">
                    <c:v>1F</c:v>
                  </c:pt>
                </c:lvl>
                <c:lvl>
                  <c:pt idx="0">
                    <c:v>2000</c:v>
                  </c:pt>
                  <c:pt idx="4">
                    <c:v>2001</c:v>
                  </c:pt>
                  <c:pt idx="8">
                    <c:v>2002</c:v>
                  </c:pt>
                  <c:pt idx="12">
                    <c:v>2003</c:v>
                  </c:pt>
                  <c:pt idx="16">
                    <c:v>2004</c:v>
                  </c:pt>
                  <c:pt idx="20">
                    <c:v>2005</c:v>
                  </c:pt>
                  <c:pt idx="24">
                    <c:v>2006</c:v>
                  </c:pt>
                  <c:pt idx="28">
                    <c:v>2007</c:v>
                  </c:pt>
                  <c:pt idx="32">
                    <c:v>2008</c:v>
                  </c:pt>
                  <c:pt idx="36">
                    <c:v>2009</c:v>
                  </c:pt>
                  <c:pt idx="40">
                    <c:v>2010</c:v>
                  </c:pt>
                  <c:pt idx="44">
                    <c:v>2011</c:v>
                  </c:pt>
                </c:lvl>
              </c:multiLvlStrCache>
            </c:multiLvlStrRef>
          </c:cat>
          <c:val>
            <c:numRef>
              <c:f>Sheet3!$O$7:$BG$7</c:f>
              <c:numCache>
                <c:formatCode>General</c:formatCode>
                <c:ptCount val="45"/>
                <c:pt idx="0">
                  <c:v>6119</c:v>
                </c:pt>
                <c:pt idx="1">
                  <c:v>6061</c:v>
                </c:pt>
                <c:pt idx="2">
                  <c:v>6539</c:v>
                </c:pt>
                <c:pt idx="3">
                  <c:v>7166</c:v>
                </c:pt>
                <c:pt idx="4">
                  <c:v>7158</c:v>
                </c:pt>
                <c:pt idx="5">
                  <c:v>7033</c:v>
                </c:pt>
                <c:pt idx="6">
                  <c:v>7304</c:v>
                </c:pt>
                <c:pt idx="7">
                  <c:v>7578</c:v>
                </c:pt>
                <c:pt idx="8">
                  <c:v>7516</c:v>
                </c:pt>
                <c:pt idx="9">
                  <c:v>7642</c:v>
                </c:pt>
                <c:pt idx="10">
                  <c:v>8330</c:v>
                </c:pt>
                <c:pt idx="11">
                  <c:v>9200</c:v>
                </c:pt>
                <c:pt idx="12">
                  <c:v>8095</c:v>
                </c:pt>
                <c:pt idx="13">
                  <c:v>8050</c:v>
                </c:pt>
                <c:pt idx="14">
                  <c:v>8546</c:v>
                </c:pt>
                <c:pt idx="15">
                  <c:v>9220</c:v>
                </c:pt>
                <c:pt idx="16">
                  <c:v>9133</c:v>
                </c:pt>
                <c:pt idx="17">
                  <c:v>9145</c:v>
                </c:pt>
                <c:pt idx="18">
                  <c:v>9786</c:v>
                </c:pt>
                <c:pt idx="19">
                  <c:v>10655</c:v>
                </c:pt>
                <c:pt idx="20">
                  <c:v>9993</c:v>
                </c:pt>
                <c:pt idx="21">
                  <c:v>10193</c:v>
                </c:pt>
                <c:pt idx="22">
                  <c:v>11030</c:v>
                </c:pt>
                <c:pt idx="23">
                  <c:v>12112</c:v>
                </c:pt>
                <c:pt idx="24">
                  <c:v>12163</c:v>
                </c:pt>
                <c:pt idx="25">
                  <c:v>11933</c:v>
                </c:pt>
                <c:pt idx="26">
                  <c:v>12604</c:v>
                </c:pt>
                <c:pt idx="27">
                  <c:v>13760</c:v>
                </c:pt>
                <c:pt idx="28">
                  <c:v>13129</c:v>
                </c:pt>
                <c:pt idx="29">
                  <c:v>13502</c:v>
                </c:pt>
                <c:pt idx="30">
                  <c:v>14430</c:v>
                </c:pt>
                <c:pt idx="31">
                  <c:v>16051</c:v>
                </c:pt>
                <c:pt idx="32">
                  <c:v>12111</c:v>
                </c:pt>
                <c:pt idx="33">
                  <c:v>11429</c:v>
                </c:pt>
                <c:pt idx="34">
                  <c:v>10958</c:v>
                </c:pt>
                <c:pt idx="35">
                  <c:v>10130</c:v>
                </c:pt>
                <c:pt idx="36">
                  <c:v>5833</c:v>
                </c:pt>
                <c:pt idx="37">
                  <c:v>6254</c:v>
                </c:pt>
                <c:pt idx="38">
                  <c:v>4555</c:v>
                </c:pt>
                <c:pt idx="39">
                  <c:v>3234</c:v>
                </c:pt>
                <c:pt idx="40">
                  <c:v>3682</c:v>
                </c:pt>
                <c:pt idx="41">
                  <c:v>3884</c:v>
                </c:pt>
                <c:pt idx="42">
                  <c:v>4225</c:v>
                </c:pt>
                <c:pt idx="43">
                  <c:v>4697</c:v>
                </c:pt>
                <c:pt idx="44">
                  <c:v>4030</c:v>
                </c:pt>
              </c:numCache>
            </c:numRef>
          </c:val>
        </c:ser>
        <c:ser>
          <c:idx val="2"/>
          <c:order val="2"/>
          <c:tx>
            <c:strRef>
              <c:f>Sheet3!$B$8</c:f>
              <c:strCache>
                <c:ptCount val="1"/>
                <c:pt idx="0">
                  <c:v>Fjárfesting hins opinbera</c:v>
                </c:pt>
              </c:strCache>
            </c:strRef>
          </c:tx>
          <c:invertIfNegative val="0"/>
          <c:cat>
            <c:multiLvlStrRef>
              <c:f>Sheet3!$O$4:$BG$5</c:f>
              <c:multiLvlStrCache>
                <c:ptCount val="45"/>
                <c:lvl>
                  <c:pt idx="0">
                    <c:v>1F</c:v>
                  </c:pt>
                  <c:pt idx="1">
                    <c:v>2F</c:v>
                  </c:pt>
                  <c:pt idx="2">
                    <c:v>3F</c:v>
                  </c:pt>
                  <c:pt idx="3">
                    <c:v>4F</c:v>
                  </c:pt>
                  <c:pt idx="4">
                    <c:v>1F</c:v>
                  </c:pt>
                  <c:pt idx="5">
                    <c:v>2F</c:v>
                  </c:pt>
                  <c:pt idx="6">
                    <c:v>3F</c:v>
                  </c:pt>
                  <c:pt idx="7">
                    <c:v>4F</c:v>
                  </c:pt>
                  <c:pt idx="8">
                    <c:v>1F</c:v>
                  </c:pt>
                  <c:pt idx="9">
                    <c:v>2F</c:v>
                  </c:pt>
                  <c:pt idx="10">
                    <c:v>3F</c:v>
                  </c:pt>
                  <c:pt idx="11">
                    <c:v>4F</c:v>
                  </c:pt>
                  <c:pt idx="12">
                    <c:v>1F</c:v>
                  </c:pt>
                  <c:pt idx="13">
                    <c:v>2F</c:v>
                  </c:pt>
                  <c:pt idx="14">
                    <c:v>3F</c:v>
                  </c:pt>
                  <c:pt idx="15">
                    <c:v>4F</c:v>
                  </c:pt>
                  <c:pt idx="16">
                    <c:v>1F</c:v>
                  </c:pt>
                  <c:pt idx="17">
                    <c:v>2F</c:v>
                  </c:pt>
                  <c:pt idx="18">
                    <c:v>3F</c:v>
                  </c:pt>
                  <c:pt idx="19">
                    <c:v>4F</c:v>
                  </c:pt>
                  <c:pt idx="20">
                    <c:v>1F</c:v>
                  </c:pt>
                  <c:pt idx="21">
                    <c:v>2F</c:v>
                  </c:pt>
                  <c:pt idx="22">
                    <c:v>3F</c:v>
                  </c:pt>
                  <c:pt idx="23">
                    <c:v>4F</c:v>
                  </c:pt>
                  <c:pt idx="24">
                    <c:v>1F</c:v>
                  </c:pt>
                  <c:pt idx="25">
                    <c:v>2F</c:v>
                  </c:pt>
                  <c:pt idx="26">
                    <c:v>3F</c:v>
                  </c:pt>
                  <c:pt idx="27">
                    <c:v>4F</c:v>
                  </c:pt>
                  <c:pt idx="28">
                    <c:v>1F</c:v>
                  </c:pt>
                  <c:pt idx="29">
                    <c:v>2F</c:v>
                  </c:pt>
                  <c:pt idx="30">
                    <c:v>3F</c:v>
                  </c:pt>
                  <c:pt idx="31">
                    <c:v>4F</c:v>
                  </c:pt>
                  <c:pt idx="32">
                    <c:v>1F</c:v>
                  </c:pt>
                  <c:pt idx="33">
                    <c:v>2F</c:v>
                  </c:pt>
                  <c:pt idx="34">
                    <c:v>3F</c:v>
                  </c:pt>
                  <c:pt idx="35">
                    <c:v>4F</c:v>
                  </c:pt>
                  <c:pt idx="36">
                    <c:v>1F</c:v>
                  </c:pt>
                  <c:pt idx="37">
                    <c:v>2F</c:v>
                  </c:pt>
                  <c:pt idx="38">
                    <c:v>3F</c:v>
                  </c:pt>
                  <c:pt idx="39">
                    <c:v>4F</c:v>
                  </c:pt>
                  <c:pt idx="40">
                    <c:v>1F</c:v>
                  </c:pt>
                  <c:pt idx="41">
                    <c:v>2F</c:v>
                  </c:pt>
                  <c:pt idx="42">
                    <c:v>3F</c:v>
                  </c:pt>
                  <c:pt idx="43">
                    <c:v>4F</c:v>
                  </c:pt>
                  <c:pt idx="44">
                    <c:v>1F</c:v>
                  </c:pt>
                </c:lvl>
                <c:lvl>
                  <c:pt idx="0">
                    <c:v>2000</c:v>
                  </c:pt>
                  <c:pt idx="4">
                    <c:v>2001</c:v>
                  </c:pt>
                  <c:pt idx="8">
                    <c:v>2002</c:v>
                  </c:pt>
                  <c:pt idx="12">
                    <c:v>2003</c:v>
                  </c:pt>
                  <c:pt idx="16">
                    <c:v>2004</c:v>
                  </c:pt>
                  <c:pt idx="20">
                    <c:v>2005</c:v>
                  </c:pt>
                  <c:pt idx="24">
                    <c:v>2006</c:v>
                  </c:pt>
                  <c:pt idx="28">
                    <c:v>2007</c:v>
                  </c:pt>
                  <c:pt idx="32">
                    <c:v>2008</c:v>
                  </c:pt>
                  <c:pt idx="36">
                    <c:v>2009</c:v>
                  </c:pt>
                  <c:pt idx="40">
                    <c:v>2010</c:v>
                  </c:pt>
                  <c:pt idx="44">
                    <c:v>2011</c:v>
                  </c:pt>
                </c:lvl>
              </c:multiLvlStrCache>
            </c:multiLvlStrRef>
          </c:cat>
          <c:val>
            <c:numRef>
              <c:f>Sheet3!$O$8:$BG$8</c:f>
              <c:numCache>
                <c:formatCode>General</c:formatCode>
                <c:ptCount val="45"/>
                <c:pt idx="0">
                  <c:v>6741</c:v>
                </c:pt>
                <c:pt idx="1">
                  <c:v>7580</c:v>
                </c:pt>
                <c:pt idx="2">
                  <c:v>9337</c:v>
                </c:pt>
                <c:pt idx="3">
                  <c:v>7318</c:v>
                </c:pt>
                <c:pt idx="4">
                  <c:v>6949</c:v>
                </c:pt>
                <c:pt idx="5">
                  <c:v>7913</c:v>
                </c:pt>
                <c:pt idx="6">
                  <c:v>9962</c:v>
                </c:pt>
                <c:pt idx="7">
                  <c:v>7440</c:v>
                </c:pt>
                <c:pt idx="8">
                  <c:v>5391</c:v>
                </c:pt>
                <c:pt idx="9">
                  <c:v>6276</c:v>
                </c:pt>
                <c:pt idx="10">
                  <c:v>7964</c:v>
                </c:pt>
                <c:pt idx="11">
                  <c:v>6127</c:v>
                </c:pt>
                <c:pt idx="12">
                  <c:v>4852</c:v>
                </c:pt>
                <c:pt idx="13">
                  <c:v>5914</c:v>
                </c:pt>
                <c:pt idx="14">
                  <c:v>7818</c:v>
                </c:pt>
                <c:pt idx="15">
                  <c:v>5674</c:v>
                </c:pt>
                <c:pt idx="16">
                  <c:v>6528</c:v>
                </c:pt>
                <c:pt idx="17">
                  <c:v>7712</c:v>
                </c:pt>
                <c:pt idx="18">
                  <c:v>8930</c:v>
                </c:pt>
                <c:pt idx="19">
                  <c:v>8131</c:v>
                </c:pt>
                <c:pt idx="20">
                  <c:v>5254</c:v>
                </c:pt>
                <c:pt idx="21">
                  <c:v>6287</c:v>
                </c:pt>
                <c:pt idx="22">
                  <c:v>8268</c:v>
                </c:pt>
                <c:pt idx="23">
                  <c:v>6127</c:v>
                </c:pt>
                <c:pt idx="24">
                  <c:v>6731</c:v>
                </c:pt>
                <c:pt idx="25">
                  <c:v>7818</c:v>
                </c:pt>
                <c:pt idx="26">
                  <c:v>9947</c:v>
                </c:pt>
                <c:pt idx="27">
                  <c:v>7187</c:v>
                </c:pt>
                <c:pt idx="28">
                  <c:v>7729</c:v>
                </c:pt>
                <c:pt idx="29">
                  <c:v>9225</c:v>
                </c:pt>
                <c:pt idx="30">
                  <c:v>11982</c:v>
                </c:pt>
                <c:pt idx="31">
                  <c:v>8792</c:v>
                </c:pt>
                <c:pt idx="32">
                  <c:v>8290</c:v>
                </c:pt>
                <c:pt idx="33">
                  <c:v>9255</c:v>
                </c:pt>
                <c:pt idx="34">
                  <c:v>12017</c:v>
                </c:pt>
                <c:pt idx="35">
                  <c:v>7799</c:v>
                </c:pt>
                <c:pt idx="36">
                  <c:v>4760</c:v>
                </c:pt>
                <c:pt idx="37">
                  <c:v>5801</c:v>
                </c:pt>
                <c:pt idx="38">
                  <c:v>9520</c:v>
                </c:pt>
                <c:pt idx="39">
                  <c:v>5342</c:v>
                </c:pt>
                <c:pt idx="40">
                  <c:v>3844</c:v>
                </c:pt>
                <c:pt idx="41">
                  <c:v>5055</c:v>
                </c:pt>
                <c:pt idx="42">
                  <c:v>6048</c:v>
                </c:pt>
                <c:pt idx="43">
                  <c:v>4778</c:v>
                </c:pt>
                <c:pt idx="44">
                  <c:v>2704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33811584"/>
        <c:axId val="133813376"/>
      </c:barChart>
      <c:catAx>
        <c:axId val="133811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33813376"/>
        <c:crosses val="autoZero"/>
        <c:auto val="1"/>
        <c:lblAlgn val="ctr"/>
        <c:lblOffset val="100"/>
        <c:noMultiLvlLbl val="0"/>
      </c:catAx>
      <c:valAx>
        <c:axId val="1338133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3811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0.49877</cdr:x>
      <cdr:y>0.36693</cdr:y>
    </cdr:from>
    <cdr:to>
      <cdr:x>0.86586</cdr:x>
      <cdr:y>0.43042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7340" y="1664578"/>
          <a:ext cx="2088240" cy="288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s-IS" sz="1100" dirty="0" smtClean="0"/>
            <a:t>Markmið nýrra kjarasamninga</a:t>
          </a:r>
          <a:endParaRPr lang="is-IS" sz="1100" dirty="0"/>
        </a:p>
      </cdr:txBody>
    </cdr:sp>
  </cdr:relSizeAnchor>
  <cdr:relSizeAnchor xmlns:cdr="http://schemas.openxmlformats.org/drawingml/2006/chartDrawing">
    <cdr:from>
      <cdr:x>0.84246</cdr:x>
      <cdr:y>0.69841</cdr:y>
    </cdr:from>
    <cdr:to>
      <cdr:x>0.90575</cdr:x>
      <cdr:y>0.74603</cdr:y>
    </cdr:to>
    <cdr:sp macro="" textlink="">
      <cdr:nvSpPr>
        <cdr:cNvPr id="3" name="Oval 2"/>
        <cdr:cNvSpPr/>
      </cdr:nvSpPr>
      <cdr:spPr>
        <a:xfrm xmlns:a="http://schemas.openxmlformats.org/drawingml/2006/main">
          <a:off x="4792452" y="3168349"/>
          <a:ext cx="360047" cy="216030"/>
        </a:xfrm>
        <a:prstGeom xmlns:a="http://schemas.openxmlformats.org/drawingml/2006/main" prst="ellipse">
          <a:avLst/>
        </a:prstGeom>
        <a:solidFill xmlns:a="http://schemas.openxmlformats.org/drawingml/2006/main">
          <a:srgbClr val="093F88">
            <a:alpha val="34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is-IS"/>
        </a:p>
      </cdr:txBody>
    </cdr:sp>
  </cdr:relSizeAnchor>
  <cdr:relSizeAnchor xmlns:cdr="http://schemas.openxmlformats.org/drawingml/2006/chartDrawing">
    <cdr:from>
      <cdr:x>0.77215</cdr:x>
      <cdr:y>0.53968</cdr:y>
    </cdr:from>
    <cdr:to>
      <cdr:x>1</cdr:x>
      <cdr:y>0.60317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392488" y="2448272"/>
          <a:ext cx="129614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is-IS" sz="1100" dirty="0" smtClean="0"/>
            <a:t>Núverandi staða</a:t>
          </a:r>
          <a:endParaRPr lang="is-IS" sz="1100" dirty="0"/>
        </a:p>
      </cdr:txBody>
    </cdr:sp>
  </cdr:relSizeAnchor>
  <cdr:relSizeAnchor xmlns:cdr="http://schemas.openxmlformats.org/drawingml/2006/chartDrawing">
    <cdr:from>
      <cdr:x>0.29114</cdr:x>
      <cdr:y>0.39683</cdr:y>
    </cdr:from>
    <cdr:to>
      <cdr:x>0.46835</cdr:x>
      <cdr:y>0.57143</cdr:y>
    </cdr:to>
    <cdr:sp macro="" textlink="">
      <cdr:nvSpPr>
        <cdr:cNvPr id="4" name="Oval 3"/>
        <cdr:cNvSpPr/>
      </cdr:nvSpPr>
      <cdr:spPr>
        <a:xfrm xmlns:a="http://schemas.openxmlformats.org/drawingml/2006/main">
          <a:off x="1656184" y="1800200"/>
          <a:ext cx="1008083" cy="79207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lumMod val="50000"/>
            <a:alpha val="61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s-IS"/>
        </a:p>
      </cdr:txBody>
    </cdr:sp>
  </cdr:relSizeAnchor>
  <cdr:relSizeAnchor xmlns:cdr="http://schemas.openxmlformats.org/drawingml/2006/chartDrawing">
    <cdr:from>
      <cdr:x>0.40506</cdr:x>
      <cdr:y>0.25397</cdr:y>
    </cdr:from>
    <cdr:to>
      <cdr:x>0.77215</cdr:x>
      <cdr:y>0.31746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304256" y="1152128"/>
          <a:ext cx="2088240" cy="288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s-IS" dirty="0" smtClean="0"/>
            <a:t>Æskilegt svæði</a:t>
          </a:r>
          <a:endParaRPr lang="is-IS" sz="1100" dirty="0"/>
        </a:p>
      </cdr:txBody>
    </cdr:sp>
  </cdr:relSizeAnchor>
  <cdr:relSizeAnchor xmlns:cdr="http://schemas.openxmlformats.org/drawingml/2006/chartDrawing">
    <cdr:from>
      <cdr:x>0.43038</cdr:x>
      <cdr:y>0.31746</cdr:y>
    </cdr:from>
    <cdr:to>
      <cdr:x>0.46835</cdr:x>
      <cdr:y>0.39683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>
          <a:off x="2448272" y="1440160"/>
          <a:ext cx="216024" cy="36004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93F88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C67B2-745A-4580-AEE3-CB3653E9C121}" type="datetimeFigureOut">
              <a:rPr lang="is-IS" smtClean="0"/>
              <a:pPr/>
              <a:t>29.6.2011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3FB60-033E-4E7C-A5C1-3FFDA07F508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88885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7C91CA-547B-4FD6-9427-FE01E4DF2A91}" type="datetimeFigureOut">
              <a:rPr lang="en-US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613012-6F8A-434D-B531-0F1CB0B3B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13012-6F8A-434D-B531-0F1CB0B3B5D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fo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43302"/>
            <a:ext cx="7772400" cy="814392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FE2AF-17DA-49F2-A1C9-0B75EC5E39C0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49287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F0EA-0232-4DBD-B453-5DAD71D9D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8EA2B-31E3-47CD-8B2D-B1AD0ADD0C09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EC221-D168-403D-B901-0B566A390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57298"/>
            <a:ext cx="2057400" cy="47688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57298"/>
            <a:ext cx="6019800" cy="47688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506B-DD73-4A21-AD35-F50DF37424CC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61F13-710A-49E4-96C3-52ECEBC74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9A344-52B4-4A3D-B062-66BEA7E736A8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F246A-23A9-487A-B532-6CF93DF73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38F0-FCFB-403D-A718-6699D7B89946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53BB8-918F-46A0-B1CF-91D86F516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5E440-39B5-4ED0-A027-132C3C5E8691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C0B70-FF61-4C77-B073-071733740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6906-40AC-4763-8C86-34070F69C7C4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8F5D-5468-4D70-9EA6-7364AED7D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8302F-319F-4487-8D97-4668B3045E82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92F20-3D30-4D4A-B197-DC4854FE0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94F8-AAD6-4BBE-A0EE-6685DB482C45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8D3F-67A2-4601-BE77-F45FF980A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0EA1-022A-44FF-B1E4-ACAAF4CDBC6D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8522-E8C6-415C-B7DF-40081EEFA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CD72-F6EC-42FE-B0CC-59FD78112D1B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5DB7E-E762-46FE-8590-7AF1612E4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D1C1-8A49-49DA-A733-B0D2BB0E0C7B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D641-129A-4F2E-A4AA-A47B23336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FF238-0A7F-470A-99C8-DB68AD78959C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C426-3955-4B1E-8E8F-0A335F3DA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6091-32F4-4DB2-9136-075F51B129AE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20FF-78D2-4D9C-8EAF-4996CB742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43EC9-963D-469F-A5A9-AA1B4C3EEDAD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171D-AD31-44AC-863D-D1A142AE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fo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43302"/>
            <a:ext cx="7772400" cy="814392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0823-1E29-4F92-9263-F939239EA885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F4F3F-2417-46C0-91ED-60822172B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22A0-5DD1-4F4F-AFFE-B38652CA2DE5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4D4BE-78BC-44FC-98DF-49AE1E8FD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51FED-6170-4880-A8E8-3BBAB184EFF6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56B4-090A-44DC-910C-E70443937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7F9BD-18BE-4774-8AE9-2E3964E0953F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762B3-CD3D-4183-99F5-FDDE4F22D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94B5E-FBB8-4A7C-950D-9AABC335F411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5767A-4DF0-40B5-A870-41202EAE0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835ED-F854-4F47-A2A3-2BCF104460AB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B8988-2B56-4117-A2D6-1560BCC82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C4452-3C6C-46C8-A6F0-16DD1D4DE1C4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5713-02B3-4652-ACFF-2F0556D93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B9120-01E3-445C-BEBF-BCBE6FB8B538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FC313-E917-4ADC-BC10-0A1F0F9BF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8868"/>
            <a:ext cx="3008313" cy="36972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910B-E0C4-4F94-9B2B-FA43B114BED5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7AE06-3076-42C5-8FFF-FD9DAFA4C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099AD-8F36-4EA2-B87E-3BA898A27DCC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D911B-F12D-488F-B47D-BCF16F629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B70F-AE59-4D48-A361-58DF63C6D4AB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80E9-0D9B-4A09-B88E-0C3E569C6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57298"/>
            <a:ext cx="2057400" cy="47688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57298"/>
            <a:ext cx="6019800" cy="47688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9DCC-E8FF-4FA4-8B93-2D3B4E2C004F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CA10-7C87-488D-83D2-9FB2CA28F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0B89-EBA8-418F-AA39-936541ADE04D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FFFD2-3646-4CBD-B195-E8E8C2DD0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7AF29-2968-486B-9ED4-C56840FA6A44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51A05-5E9F-4A05-A717-AA4769D5D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5625-CA14-463B-8903-3CBC62BDA22D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A0D97-C958-4745-ABAB-A78EFE648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C9E87-A7A9-443A-B6EA-AC4DB62FE908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A2393-4B9A-494C-BF16-F3181D492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8868"/>
            <a:ext cx="3008313" cy="36972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C5D7-51B9-43D7-9076-B81FEA4F56C0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C2553-254A-4244-9CCE-4E2464B2F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2BAC-7D72-4C47-904A-79EDB96EDEE6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1C6F-AF10-4134-BF28-32E46499E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ot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570538"/>
            <a:ext cx="914400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 descr="toppur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500034" y="285728"/>
            <a:ext cx="7429552" cy="85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3563" y="6553200"/>
            <a:ext cx="121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F0B48C-FB0C-41EF-85D2-7E987E66FF6F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72272"/>
            <a:ext cx="22860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150" y="6564313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0C6D06-10F7-4305-878F-49688E67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8" descr="logo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58125" y="428625"/>
            <a:ext cx="1111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B38200-5B7D-4482-9D35-73F154F42953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84234A-439C-46AF-B3EC-63C31E0A8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6" descr="millis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50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fors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7" descr="bot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570538"/>
            <a:ext cx="914400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toppur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itle Placeholder 1"/>
          <p:cNvSpPr>
            <a:spLocks noGrp="1"/>
          </p:cNvSpPr>
          <p:nvPr>
            <p:ph type="title"/>
          </p:nvPr>
        </p:nvSpPr>
        <p:spPr bwMode="auto">
          <a:xfrm>
            <a:off x="1285875" y="3429000"/>
            <a:ext cx="7400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3563" y="6553200"/>
            <a:ext cx="121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586084-5A99-4033-8428-F1E889838790}" type="datetime1">
              <a:rPr lang="en-US" smtClean="0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64313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150" y="6564313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F2EC7-A06E-4D6E-B95E-42A35AF33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1" name="Picture 8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58125" y="428625"/>
            <a:ext cx="1111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3714750" y="2000250"/>
            <a:ext cx="1714500" cy="142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83" name="Picture 14" descr="logo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7188" y="500063"/>
            <a:ext cx="2428875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 b="1" i="1"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4653136"/>
            <a:ext cx="7772400" cy="814392"/>
          </a:xfrm>
        </p:spPr>
        <p:txBody>
          <a:bodyPr/>
          <a:lstStyle/>
          <a:p>
            <a:r>
              <a:rPr lang="is-IS" sz="1400" b="0" dirty="0" smtClean="0"/>
              <a:t>29. júní 2011</a:t>
            </a:r>
            <a:br>
              <a:rPr lang="is-IS" sz="1400" b="0" dirty="0" smtClean="0"/>
            </a:br>
            <a:r>
              <a:rPr lang="is-IS" sz="1400" b="0" dirty="0" smtClean="0"/>
              <a:t/>
            </a:r>
            <a:br>
              <a:rPr lang="is-IS" sz="1400" b="0" dirty="0" smtClean="0"/>
            </a:br>
            <a:r>
              <a:rPr lang="is-IS" sz="1400" b="0" dirty="0" smtClean="0"/>
              <a:t>Orri Hauksson</a:t>
            </a:r>
            <a:br>
              <a:rPr lang="is-IS" sz="1400" b="0" dirty="0" smtClean="0"/>
            </a:br>
            <a:r>
              <a:rPr lang="is-IS" sz="1400" b="0" dirty="0"/>
              <a:t/>
            </a:r>
            <a:br>
              <a:rPr lang="is-IS" sz="1400" b="0" dirty="0"/>
            </a:br>
            <a:r>
              <a:rPr lang="is-IS" sz="1400" b="0" dirty="0" smtClean="0"/>
              <a:t>framkvæmdastjóri SI</a:t>
            </a:r>
            <a:endParaRPr lang="is-IS" sz="1400" b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852478"/>
          </a:xfrm>
        </p:spPr>
        <p:txBody>
          <a:bodyPr/>
          <a:lstStyle/>
          <a:p>
            <a:r>
              <a:rPr lang="is-I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Fjárfestum í samgöngum</a:t>
            </a:r>
          </a:p>
          <a:p>
            <a:r>
              <a:rPr lang="is-I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í þágu allra Íslendinga -</a:t>
            </a:r>
            <a:endParaRPr lang="is-I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Samtök</a:t>
            </a:r>
            <a:r>
              <a:rPr lang="en-US" dirty="0" smtClean="0"/>
              <a:t> </a:t>
            </a:r>
            <a:r>
              <a:rPr lang="en-US" dirty="0" err="1" smtClean="0"/>
              <a:t>iðnaðarins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4F0EA-0232-4DBD-B453-5DAD71D9DB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Opinber dýfa ofan í almenna dýfu</a:t>
            </a:r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FFFD2-3646-4CBD-B195-E8E8C2DD06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54664060"/>
              </p:ext>
            </p:extLst>
          </p:nvPr>
        </p:nvGraphicFramePr>
        <p:xfrm>
          <a:off x="1331640" y="1457462"/>
          <a:ext cx="6181725" cy="4533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31640" y="6021288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 smtClean="0"/>
              <a:t>Heimild: Hagstofa Íslands</a:t>
            </a:r>
            <a:endParaRPr lang="is-I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857272"/>
          </a:xfrm>
        </p:spPr>
        <p:txBody>
          <a:bodyPr/>
          <a:lstStyle/>
          <a:p>
            <a:r>
              <a:rPr lang="is-IS" sz="2400" dirty="0" smtClean="0"/>
              <a:t>Leiðin út úr vandanum löng en ekki svo flókin</a:t>
            </a:r>
            <a:endParaRPr lang="is-I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63272" cy="4525963"/>
          </a:xfrm>
        </p:spPr>
        <p:txBody>
          <a:bodyPr/>
          <a:lstStyle/>
          <a:p>
            <a:r>
              <a:rPr lang="is-IS" sz="2000" dirty="0" smtClean="0"/>
              <a:t>Það er margra ára verk að vinna sig út úr kreppunni</a:t>
            </a:r>
          </a:p>
          <a:p>
            <a:pPr lvl="1"/>
            <a:r>
              <a:rPr lang="is-IS" sz="1600" dirty="0" smtClean="0"/>
              <a:t>Engin ein leið eða ein framkvæmd dugar til</a:t>
            </a:r>
          </a:p>
          <a:p>
            <a:endParaRPr lang="is-IS" sz="2000" dirty="0" smtClean="0"/>
          </a:p>
          <a:p>
            <a:r>
              <a:rPr lang="is-IS" sz="2000" dirty="0" smtClean="0"/>
              <a:t>Auka fjárfestingar -&gt; auka hagvöxt</a:t>
            </a:r>
          </a:p>
          <a:p>
            <a:endParaRPr lang="is-IS" sz="2000" dirty="0" smtClean="0"/>
          </a:p>
          <a:p>
            <a:r>
              <a:rPr lang="is-IS" sz="2000" dirty="0" smtClean="0"/>
              <a:t>Framkvæmdir í arðbærum samgöngumannvirkjum</a:t>
            </a:r>
          </a:p>
          <a:p>
            <a:pPr lvl="1"/>
            <a:r>
              <a:rPr lang="is-IS" sz="1600" dirty="0" smtClean="0"/>
              <a:t>aðeins eitt skref af mörgum</a:t>
            </a:r>
          </a:p>
          <a:p>
            <a:pPr lvl="1"/>
            <a:r>
              <a:rPr lang="is-IS" sz="1600" dirty="0" smtClean="0"/>
              <a:t>en afar mikilvægt, framkvæmanlegt nú þegar, tækin bíða</a:t>
            </a:r>
          </a:p>
          <a:p>
            <a:endParaRPr lang="is-IS" sz="2000" dirty="0" smtClean="0"/>
          </a:p>
          <a:p>
            <a:r>
              <a:rPr lang="is-IS" sz="2000" dirty="0" smtClean="0"/>
              <a:t>Lífeyrissjóðir sitja með um 200 milljarða inni á bankabókum</a:t>
            </a:r>
          </a:p>
          <a:p>
            <a:pPr lvl="1"/>
            <a:r>
              <a:rPr lang="is-IS" sz="1600" dirty="0" smtClean="0"/>
              <a:t>hafa boðist til að fjármagna arðbærar framkvæmdir</a:t>
            </a:r>
          </a:p>
          <a:p>
            <a:pPr lvl="1">
              <a:buNone/>
            </a:pPr>
            <a:endParaRPr lang="is-IS" sz="1600" dirty="0" smtClean="0"/>
          </a:p>
          <a:p>
            <a:r>
              <a:rPr lang="is-IS" sz="2000" dirty="0" smtClean="0"/>
              <a:t>Óskast: uppbyggileg umræða um framtíðar vegarekstur</a:t>
            </a:r>
          </a:p>
          <a:p>
            <a:pPr lvl="1"/>
            <a:r>
              <a:rPr lang="is-IS" sz="1600" dirty="0" smtClean="0"/>
              <a:t>Íslendingar gætu ákveðið að verða leiðandi í gjaldtöku af umferð</a:t>
            </a:r>
          </a:p>
          <a:p>
            <a:pPr lvl="1"/>
            <a:r>
              <a:rPr lang="is-IS" sz="1600" dirty="0" smtClean="0"/>
              <a:t>dýnamísk þróun eldsneytisnotkunar og fjármögnunar mannvirkja</a:t>
            </a:r>
          </a:p>
          <a:p>
            <a:pPr lvl="1"/>
            <a:r>
              <a:rPr lang="is-IS" sz="1600" dirty="0" smtClean="0"/>
              <a:t>kjörið tækifæri til þróa lausnir og jafnvel útflutningshæf hugverk...</a:t>
            </a:r>
          </a:p>
          <a:p>
            <a:pPr lvl="1"/>
            <a:endParaRPr lang="is-IS" sz="1600" dirty="0" smtClean="0"/>
          </a:p>
          <a:p>
            <a:endParaRPr lang="is-IS" sz="2000" dirty="0" smtClean="0"/>
          </a:p>
          <a:p>
            <a:endParaRPr lang="is-IS" sz="2400" dirty="0"/>
          </a:p>
          <a:p>
            <a:endParaRPr lang="is-IS" sz="2400" dirty="0" smtClean="0"/>
          </a:p>
          <a:p>
            <a:endParaRPr lang="is-IS" sz="2400" dirty="0"/>
          </a:p>
          <a:p>
            <a:pPr lvl="1"/>
            <a:endParaRPr lang="is-I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BD641-129A-4F2E-A4AA-A47B233364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A2393-4B9A-494C-BF16-F3181D492E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54112"/>
            <a:ext cx="7632848" cy="508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99792" y="476672"/>
            <a:ext cx="5229794" cy="6663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...í stað</a:t>
            </a:r>
            <a:endParaRPr kumimoji="0" lang="is-IS" sz="2800" b="1" i="1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A2393-4B9A-494C-BF16-F3181D492E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99792" y="476672"/>
            <a:ext cx="5229794" cy="6663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s-IS" sz="2800" b="1" i="1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83768" y="3140968"/>
            <a:ext cx="3672408" cy="6663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TAKK FYRIR!</a:t>
            </a:r>
            <a:endParaRPr kumimoji="0" lang="is-IS" sz="3600" b="1" i="1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Loftmynd af hagkerfinu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4525963"/>
          </a:xfrm>
        </p:spPr>
        <p:txBody>
          <a:bodyPr/>
          <a:lstStyle/>
          <a:p>
            <a:r>
              <a:rPr lang="is-IS" sz="2000" dirty="0" smtClean="0"/>
              <a:t>Framleiðsluslaki sá mesti eftir seinna stríð</a:t>
            </a:r>
          </a:p>
          <a:p>
            <a:endParaRPr lang="is-IS" sz="2000" dirty="0" smtClean="0"/>
          </a:p>
          <a:p>
            <a:r>
              <a:rPr lang="is-IS" sz="2000" dirty="0" smtClean="0"/>
              <a:t>Atvinnuleysi hefur aldrei mælst meira</a:t>
            </a:r>
          </a:p>
          <a:p>
            <a:pPr lvl="1"/>
            <a:r>
              <a:rPr lang="is-IS" sz="1600" dirty="0" smtClean="0"/>
              <a:t>jafnframt takmörkuð vinna fyrir marga sem teljast með vinnu</a:t>
            </a:r>
          </a:p>
          <a:p>
            <a:endParaRPr lang="is-IS" sz="2000" dirty="0" smtClean="0"/>
          </a:p>
          <a:p>
            <a:r>
              <a:rPr lang="is-IS" sz="2000" dirty="0" smtClean="0"/>
              <a:t>Fjárfesting í sögulegu lágmarki</a:t>
            </a:r>
          </a:p>
          <a:p>
            <a:endParaRPr lang="is-IS" sz="2000" dirty="0" smtClean="0"/>
          </a:p>
          <a:p>
            <a:r>
              <a:rPr lang="is-IS" sz="2000" dirty="0" smtClean="0"/>
              <a:t>Veikur vöxtur einkaneyslu</a:t>
            </a:r>
          </a:p>
          <a:p>
            <a:endParaRPr lang="is-IS" sz="2000" dirty="0" smtClean="0"/>
          </a:p>
          <a:p>
            <a:r>
              <a:rPr lang="is-IS" sz="2000" dirty="0" smtClean="0"/>
              <a:t>Enginn magnvöxtur í útflutningi</a:t>
            </a:r>
          </a:p>
          <a:p>
            <a:pPr lvl="1"/>
            <a:r>
              <a:rPr lang="is-IS" sz="1600" dirty="0" smtClean="0"/>
              <a:t>þrátt fyrir kjöraðstæður, þ.e. óvenju lágt raungengi</a:t>
            </a:r>
          </a:p>
          <a:p>
            <a:endParaRPr lang="is-IS" sz="2000" dirty="0" smtClean="0"/>
          </a:p>
          <a:p>
            <a:r>
              <a:rPr lang="is-IS" sz="2000" dirty="0" smtClean="0"/>
              <a:t>Forsendur kjarasamninga fjárfestingar og aukinn hagvöxtur</a:t>
            </a:r>
          </a:p>
          <a:p>
            <a:pPr lvl="1"/>
            <a:r>
              <a:rPr lang="is-IS" sz="1600" dirty="0" smtClean="0"/>
              <a:t>kjarabætur brenna að óbreyttu upp í verðbólgu</a:t>
            </a:r>
          </a:p>
          <a:p>
            <a:endParaRPr lang="is-IS" sz="2000" dirty="0" smtClean="0"/>
          </a:p>
          <a:p>
            <a:endParaRPr lang="is-IS" sz="2000" dirty="0" smtClean="0"/>
          </a:p>
          <a:p>
            <a:endParaRPr lang="is-IS" sz="2000" dirty="0" smtClean="0"/>
          </a:p>
          <a:p>
            <a:endParaRPr lang="is-I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BD641-129A-4F2E-A4AA-A47B233364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Hvaða fjárfestingar eru mögulegar?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r>
              <a:rPr lang="is-IS" sz="2000" dirty="0" smtClean="0"/>
              <a:t>Fjárfestingar í hugverkum og tækni</a:t>
            </a:r>
          </a:p>
          <a:p>
            <a:endParaRPr lang="is-IS" sz="2000" dirty="0" smtClean="0"/>
          </a:p>
          <a:p>
            <a:r>
              <a:rPr lang="is-IS" sz="2000" dirty="0" smtClean="0"/>
              <a:t>Fjárfestingar í orkutengdum iðnaði</a:t>
            </a:r>
          </a:p>
          <a:p>
            <a:pPr lvl="1"/>
            <a:r>
              <a:rPr lang="is-IS" sz="1600" dirty="0" smtClean="0"/>
              <a:t>og tilsvarandi orkukostum</a:t>
            </a:r>
          </a:p>
          <a:p>
            <a:endParaRPr lang="is-IS" sz="2000" dirty="0" smtClean="0"/>
          </a:p>
          <a:p>
            <a:r>
              <a:rPr lang="is-IS" sz="2000" dirty="0" smtClean="0"/>
              <a:t>Búnaðar- og viðhaldsfjárfestingar í öllum greinum</a:t>
            </a:r>
          </a:p>
          <a:p>
            <a:pPr lvl="1"/>
            <a:r>
              <a:rPr lang="is-IS" sz="1600" dirty="0" smtClean="0"/>
              <a:t>einkum sjávarútvegi</a:t>
            </a:r>
          </a:p>
          <a:p>
            <a:endParaRPr lang="is-IS" sz="2000" dirty="0" smtClean="0"/>
          </a:p>
          <a:p>
            <a:r>
              <a:rPr lang="is-IS" sz="2000" dirty="0" smtClean="0"/>
              <a:t>Íbúðafjárfestingar – talsverð undirliggjandi þörf</a:t>
            </a:r>
          </a:p>
          <a:p>
            <a:endParaRPr lang="is-IS" sz="2000" dirty="0" smtClean="0"/>
          </a:p>
          <a:p>
            <a:r>
              <a:rPr lang="is-IS" sz="2000" dirty="0" smtClean="0"/>
              <a:t>Opinberar fjárfestingar</a:t>
            </a:r>
          </a:p>
          <a:p>
            <a:pPr lvl="1"/>
            <a:r>
              <a:rPr lang="is-IS" sz="1600" dirty="0"/>
              <a:t>s</a:t>
            </a:r>
            <a:r>
              <a:rPr lang="is-IS" sz="1600" dirty="0" smtClean="0"/>
              <a:t>.s. hátæknisjúkrahús, fangelsi, hjúkrunarheimili og viðhald</a:t>
            </a:r>
          </a:p>
          <a:p>
            <a:endParaRPr lang="is-IS" sz="2000" dirty="0" smtClean="0"/>
          </a:p>
          <a:p>
            <a:r>
              <a:rPr lang="is-IS" sz="2000" dirty="0" smtClean="0"/>
              <a:t>Fjárfestingar í samgöngumannvirkjum</a:t>
            </a:r>
          </a:p>
          <a:p>
            <a:pPr lvl="1"/>
            <a:r>
              <a:rPr lang="is-IS" sz="1600" dirty="0" smtClean="0"/>
              <a:t>fjármagnaðar af hinu opinbera og af lífeyrissjóðum</a:t>
            </a:r>
          </a:p>
          <a:p>
            <a:endParaRPr lang="is-I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BD641-129A-4F2E-A4AA-A47B233364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2400" dirty="0" smtClean="0"/>
              <a:t>Hvað stendur í vegi aukinna fjárfestinga?</a:t>
            </a:r>
            <a:endParaRPr lang="is-I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is-IS" sz="2000" dirty="0" smtClean="0"/>
              <a:t>Pólitísk ósamstaða um framkvæmdir og forgangsröðun</a:t>
            </a:r>
          </a:p>
          <a:p>
            <a:endParaRPr lang="is-IS" sz="2000" dirty="0"/>
          </a:p>
          <a:p>
            <a:r>
              <a:rPr lang="is-IS" sz="2000" dirty="0" smtClean="0"/>
              <a:t>Einbeittur vilji einstakra ráðherra gegn samþykktum ríkisstjórnar</a:t>
            </a:r>
          </a:p>
          <a:p>
            <a:pPr lvl="1"/>
            <a:r>
              <a:rPr lang="is-IS" sz="1600" dirty="0" smtClean="0"/>
              <a:t>sbr. stöðugleikasáttmála og nýja kjarasamninga</a:t>
            </a:r>
          </a:p>
          <a:p>
            <a:endParaRPr lang="is-IS" sz="2000" dirty="0"/>
          </a:p>
          <a:p>
            <a:r>
              <a:rPr lang="is-IS" sz="2000" dirty="0" smtClean="0"/>
              <a:t>Almenn óvissa um horfur og umgjörð í efnahagslífsins</a:t>
            </a:r>
            <a:endParaRPr lang="is-IS" sz="2000" dirty="0"/>
          </a:p>
          <a:p>
            <a:pPr lvl="1"/>
            <a:r>
              <a:rPr lang="is-IS" sz="1600" dirty="0" smtClean="0"/>
              <a:t>s.s. í peningamálum, skattamálum, sjávarútvegsmálum, erlendri fjárfestingu, orkumálum, gjaldeyrishöftum</a:t>
            </a:r>
          </a:p>
          <a:p>
            <a:pPr lvl="1"/>
            <a:r>
              <a:rPr lang="is-IS" sz="1600" dirty="0" smtClean="0"/>
              <a:t>hvetur til skammtímahugsunar og dregur út vilja til að byggja upp</a:t>
            </a:r>
          </a:p>
          <a:p>
            <a:endParaRPr lang="is-IS" sz="2000" dirty="0"/>
          </a:p>
          <a:p>
            <a:r>
              <a:rPr lang="is-IS" sz="2000" dirty="0" smtClean="0"/>
              <a:t>Háir raunvextir þrátt fyrir sögulega lága nafnvexti</a:t>
            </a:r>
          </a:p>
          <a:p>
            <a:pPr lvl="1"/>
            <a:r>
              <a:rPr lang="is-IS" sz="1600" dirty="0" smtClean="0"/>
              <a:t>neikvæðir raunvextir í €, $ og ₤</a:t>
            </a:r>
          </a:p>
          <a:p>
            <a:pPr>
              <a:buNone/>
            </a:pPr>
            <a:endParaRPr lang="is-I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BD641-129A-4F2E-A4AA-A47B233364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Sérstaða samgönguframkvæmda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is-IS" sz="1800" dirty="0" smtClean="0"/>
              <a:t>Hröð og markviss leið til að vinna upp slaka í hagkerfinu</a:t>
            </a:r>
          </a:p>
          <a:p>
            <a:pPr lvl="1"/>
            <a:r>
              <a:rPr lang="is-IS" sz="1600" dirty="0" smtClean="0"/>
              <a:t>hönnun fjölmargra arðbærra verka </a:t>
            </a:r>
            <a:r>
              <a:rPr lang="is-IS" sz="1600" dirty="0"/>
              <a:t>liggur </a:t>
            </a:r>
            <a:r>
              <a:rPr lang="is-IS" sz="1600" dirty="0" smtClean="0"/>
              <a:t>fyrir</a:t>
            </a:r>
            <a:endParaRPr lang="is-IS" sz="1600" dirty="0"/>
          </a:p>
          <a:p>
            <a:pPr lvl="1"/>
            <a:r>
              <a:rPr lang="is-IS" sz="1600" dirty="0" smtClean="0"/>
              <a:t>hægt að hefja útboðsferli nú þegar</a:t>
            </a:r>
          </a:p>
          <a:p>
            <a:endParaRPr lang="is-IS" sz="1800" dirty="0"/>
          </a:p>
          <a:p>
            <a:r>
              <a:rPr lang="is-IS" sz="1800" dirty="0" smtClean="0"/>
              <a:t>Lyftir atvinnu- og fjárfestingastigi upp samstundis</a:t>
            </a:r>
          </a:p>
          <a:p>
            <a:endParaRPr lang="is-IS" sz="1800" dirty="0" smtClean="0"/>
          </a:p>
          <a:p>
            <a:r>
              <a:rPr lang="is-IS" sz="1800" dirty="0" smtClean="0"/>
              <a:t>Hafa mikil margföldunaráhrif</a:t>
            </a:r>
          </a:p>
          <a:p>
            <a:pPr lvl="1"/>
            <a:r>
              <a:rPr lang="is-IS" sz="1600" dirty="0" smtClean="0"/>
              <a:t>langt umfram en t.d. tilsvarandi aukning ríkisútgjalda</a:t>
            </a:r>
          </a:p>
          <a:p>
            <a:endParaRPr lang="is-IS" sz="1800" dirty="0" smtClean="0"/>
          </a:p>
          <a:p>
            <a:r>
              <a:rPr lang="is-IS" sz="1800" dirty="0" smtClean="0"/>
              <a:t>Margvíslegir möguleikar á fjármögnun</a:t>
            </a:r>
          </a:p>
          <a:p>
            <a:pPr lvl="1"/>
            <a:r>
              <a:rPr lang="is-IS" sz="1600" dirty="0" smtClean="0"/>
              <a:t>umræða um vegtolla á villigötum</a:t>
            </a:r>
          </a:p>
          <a:p>
            <a:pPr lvl="1"/>
            <a:r>
              <a:rPr lang="is-IS" sz="1600" dirty="0" smtClean="0"/>
              <a:t>tímabært að hefja umræðu og stefnumótun um framtíðargjaldtöku af umferð</a:t>
            </a:r>
          </a:p>
          <a:p>
            <a:endParaRPr lang="is-IS" sz="1800" dirty="0" smtClean="0"/>
          </a:p>
          <a:p>
            <a:r>
              <a:rPr lang="is-IS" sz="1800" dirty="0" smtClean="0"/>
              <a:t>En aðalatriðið er að arðbærar samgönguframkvæmdir ráðast beint gegn mestu meinsemd samfélagsins: </a:t>
            </a:r>
            <a:r>
              <a:rPr lang="is-IS" sz="1800" u="sng" dirty="0" smtClean="0"/>
              <a:t>Atvinnuleysinu</a:t>
            </a:r>
          </a:p>
          <a:p>
            <a:endParaRPr lang="is-IS" sz="1800" dirty="0"/>
          </a:p>
          <a:p>
            <a:endParaRPr lang="is-I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BD641-129A-4F2E-A4AA-A47B233364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5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Fjárfesting og atvinnuleysi</a:t>
            </a:r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BD641-129A-4F2E-A4AA-A47B233364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04412549"/>
              </p:ext>
            </p:extLst>
          </p:nvPr>
        </p:nvGraphicFramePr>
        <p:xfrm>
          <a:off x="179512" y="1628800"/>
          <a:ext cx="42839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413149697"/>
              </p:ext>
            </p:extLst>
          </p:nvPr>
        </p:nvGraphicFramePr>
        <p:xfrm>
          <a:off x="4427984" y="16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494116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Fjárfesting og atvinnustig haldast náið í hendur</a:t>
            </a:r>
          </a:p>
          <a:p>
            <a:pPr>
              <a:buFont typeface="Arial" pitchFamily="34" charset="0"/>
              <a:buChar char="•"/>
            </a:pPr>
            <a:r>
              <a:rPr lang="is-I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Sambandið er enn augljósara þegar stærðirnar eru teknar saman...</a:t>
            </a:r>
            <a:endParaRPr lang="is-I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2104970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50" dirty="0" smtClean="0"/>
              <a:t>Sögulegt hámark</a:t>
            </a:r>
            <a:endParaRPr lang="is-I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7572280" y="3284984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50" dirty="0" smtClean="0"/>
              <a:t>Sögulegt lágmark</a:t>
            </a:r>
            <a:endParaRPr lang="is-I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4293096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 smtClean="0"/>
              <a:t>Heimild: Hagstofa Íslands</a:t>
            </a:r>
            <a:endParaRPr lang="is-I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4365684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 smtClean="0"/>
              <a:t>Heimild: Hagstofa Íslands</a:t>
            </a:r>
            <a:endParaRPr lang="is-I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2400" dirty="0" smtClean="0"/>
              <a:t>Samband fjárfestinga og atvinnuleysis</a:t>
            </a:r>
            <a:endParaRPr lang="is-I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228184" y="2492896"/>
            <a:ext cx="2736304" cy="3633267"/>
          </a:xfrm>
        </p:spPr>
        <p:txBody>
          <a:bodyPr/>
          <a:lstStyle/>
          <a:p>
            <a:r>
              <a:rPr lang="is-IS" sz="1600" dirty="0" smtClean="0"/>
              <a:t>Atvinnuleysi og fjárfesting helst í hendur í sterku sögulegu sambandi</a:t>
            </a:r>
          </a:p>
          <a:p>
            <a:endParaRPr lang="is-IS" sz="1600" dirty="0" smtClean="0"/>
          </a:p>
          <a:p>
            <a:r>
              <a:rPr lang="is-IS" sz="1600" dirty="0" smtClean="0"/>
              <a:t>Fyrir hverja prósentu sem fjárfesting eykst má gera ráð fyrir að atvinnuleysi minnki um hálfa prósentu</a:t>
            </a:r>
          </a:p>
          <a:p>
            <a:endParaRPr lang="is-I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BD641-129A-4F2E-A4AA-A47B233364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30851275"/>
              </p:ext>
            </p:extLst>
          </p:nvPr>
        </p:nvGraphicFramePr>
        <p:xfrm>
          <a:off x="467544" y="1556792"/>
          <a:ext cx="56886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/>
          <p:cNvCxnSpPr/>
          <p:nvPr/>
        </p:nvCxnSpPr>
        <p:spPr>
          <a:xfrm rot="5400000">
            <a:off x="2231740" y="4725144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112060" y="515719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5148064" y="4293096"/>
            <a:ext cx="288032" cy="144016"/>
          </a:xfrm>
          <a:prstGeom prst="straightConnector1">
            <a:avLst/>
          </a:prstGeom>
          <a:ln w="12700">
            <a:solidFill>
              <a:srgbClr val="093F8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915816" y="3941440"/>
            <a:ext cx="216024" cy="207639"/>
          </a:xfrm>
          <a:prstGeom prst="ellipse">
            <a:avLst/>
          </a:prstGeom>
          <a:solidFill>
            <a:srgbClr val="093F88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3284240" y="3509392"/>
            <a:ext cx="432048" cy="432048"/>
          </a:xfrm>
          <a:prstGeom prst="straightConnector1">
            <a:avLst/>
          </a:prstGeom>
          <a:ln w="12700">
            <a:solidFill>
              <a:srgbClr val="093F8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552" y="573325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 smtClean="0"/>
              <a:t>Heimild: Hagstofa Íslands</a:t>
            </a:r>
          </a:p>
          <a:p>
            <a:r>
              <a:rPr lang="is-IS" sz="800" dirty="0" smtClean="0"/>
              <a:t>Útreikningur SI</a:t>
            </a:r>
            <a:endParaRPr lang="is-I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Staðan í mannvirkjagerð</a:t>
            </a:r>
            <a:endParaRPr lang="is-I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is-IS" sz="1800" dirty="0" smtClean="0"/>
              <a:t>Þegar mest var árið 2008 störfuðu tæplega 18þ manns</a:t>
            </a:r>
          </a:p>
          <a:p>
            <a:pPr lvl="1"/>
            <a:r>
              <a:rPr lang="is-IS" sz="1600" dirty="0" smtClean="0"/>
              <a:t>yfir lengri tímabil hafa jafnan 10-12þ verið starfandi </a:t>
            </a:r>
          </a:p>
          <a:p>
            <a:pPr lvl="1"/>
            <a:r>
              <a:rPr lang="is-IS" sz="1600" dirty="0" smtClean="0"/>
              <a:t>2010 töldust enn 10þ en vinnumagn hafði dregist mikið saman</a:t>
            </a:r>
          </a:p>
          <a:p>
            <a:pPr lvl="1"/>
            <a:r>
              <a:rPr lang="is-IS" sz="1600" dirty="0" smtClean="0"/>
              <a:t>að óbreyttu stefnir í mun meiri fækkun, niður í 4-6þ</a:t>
            </a:r>
          </a:p>
          <a:p>
            <a:endParaRPr lang="is-IS" sz="1800" dirty="0" smtClean="0"/>
          </a:p>
          <a:p>
            <a:r>
              <a:rPr lang="is-IS" sz="1800" dirty="0" smtClean="0"/>
              <a:t>Fyrirtækjum hefur fækkað og þau farið minnkandi</a:t>
            </a:r>
          </a:p>
          <a:p>
            <a:pPr lvl="1"/>
            <a:r>
              <a:rPr lang="is-IS" sz="1600" dirty="0" smtClean="0"/>
              <a:t>atgervisflótti hafinn og vermæt þekking er að byrja að tapast</a:t>
            </a:r>
          </a:p>
          <a:p>
            <a:pPr lvl="1"/>
            <a:r>
              <a:rPr lang="is-IS" sz="1600" dirty="0" smtClean="0"/>
              <a:t>nauðsynlegt er að varðveita verkþekkingu</a:t>
            </a:r>
          </a:p>
          <a:p>
            <a:pPr lvl="1"/>
            <a:endParaRPr lang="is-IS" sz="1800" dirty="0" smtClean="0"/>
          </a:p>
          <a:p>
            <a:r>
              <a:rPr lang="is-IS" sz="2000" dirty="0" smtClean="0"/>
              <a:t>Hið opinbera sem kaupandi</a:t>
            </a:r>
          </a:p>
          <a:p>
            <a:pPr lvl="1"/>
            <a:r>
              <a:rPr lang="is-IS" sz="1600" dirty="0" smtClean="0"/>
              <a:t>á helst að fjárfesta þegar mannvirkjagreinar hafa lítið fyrir stafni</a:t>
            </a:r>
          </a:p>
          <a:p>
            <a:pPr lvl="1"/>
            <a:r>
              <a:rPr lang="is-IS" sz="1600" dirty="0" smtClean="0"/>
              <a:t>hagstæðust verð, viðheldur traustum staðbundnum birgjum</a:t>
            </a:r>
          </a:p>
          <a:p>
            <a:endParaRPr lang="is-IS" sz="1800" dirty="0" smtClean="0"/>
          </a:p>
          <a:p>
            <a:r>
              <a:rPr lang="is-IS" sz="1800" dirty="0" smtClean="0"/>
              <a:t>Arðbærar samgönguframkvæmdir á teikniborðinu</a:t>
            </a:r>
          </a:p>
          <a:p>
            <a:pPr lvl="1"/>
            <a:r>
              <a:rPr lang="is-IS" sz="1600" dirty="0" smtClean="0"/>
              <a:t>einkum á SV-horninu</a:t>
            </a:r>
          </a:p>
          <a:p>
            <a:pPr lvl="1"/>
            <a:r>
              <a:rPr lang="is-IS" sz="1600" dirty="0" smtClean="0"/>
              <a:t>svæðið verður samkeppnishæfara</a:t>
            </a:r>
          </a:p>
          <a:p>
            <a:pPr lvl="1"/>
            <a:r>
              <a:rPr lang="is-IS" sz="1600" dirty="0" smtClean="0"/>
              <a:t>slysa- og samfélagskostnaður lækkar</a:t>
            </a:r>
            <a:endParaRPr lang="is-I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FFFD2-3646-4CBD-B195-E8E8C2DD06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2000" dirty="0" smtClean="0"/>
              <a:t>Hvernig hefur hið opinbera verið að standa sig?</a:t>
            </a:r>
            <a:endParaRPr lang="is-I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Samtök iðnaðarins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A0D97-C958-4745-ABAB-A78EFE64840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5724128" y="1340768"/>
            <a:ext cx="3168352" cy="496855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59595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 sz="1400" dirty="0" smtClean="0"/>
              <a:t>Opinberar fjárfestingar hafa dregist mikið saman, bæði í heild sinni og sem hlutfall af VLF</a:t>
            </a:r>
          </a:p>
          <a:p>
            <a:r>
              <a:rPr lang="is-IS" sz="1400" dirty="0" smtClean="0"/>
              <a:t>Heldur að sér höndum á </a:t>
            </a:r>
            <a:r>
              <a:rPr lang="is-IS" sz="1400" dirty="0"/>
              <a:t>samdráttartímum </a:t>
            </a:r>
            <a:r>
              <a:rPr lang="is-IS" sz="1400" dirty="0" smtClean="0"/>
              <a:t>en framkvæmir á uppgangstímum</a:t>
            </a:r>
          </a:p>
          <a:p>
            <a:r>
              <a:rPr lang="is-IS" sz="1400" dirty="0" smtClean="0"/>
              <a:t>Þannig </a:t>
            </a:r>
            <a:r>
              <a:rPr lang="is-IS" sz="1400" u="sng" dirty="0" smtClean="0"/>
              <a:t>magnar hið opinbera hagsveifluna </a:t>
            </a:r>
            <a:r>
              <a:rPr lang="is-IS" sz="1400" dirty="0" smtClean="0"/>
              <a:t>í stað þess að reyna jafna út yfir tíma</a:t>
            </a:r>
          </a:p>
          <a:p>
            <a:r>
              <a:rPr lang="is-IS" sz="1400" dirty="0" smtClean="0"/>
              <a:t>Frá hagrænum sjónarhóli eru réttar opinberar fjárfestingar efnahagslega skynsamlegar þegar slakinn er svo mikill</a:t>
            </a:r>
          </a:p>
          <a:p>
            <a:r>
              <a:rPr lang="is-IS" sz="1400" dirty="0" smtClean="0"/>
              <a:t>Þar fyrir utan þarf hið opinbera ekki sjálft að fjármagna nærri allar þær framkvæmdir sem hér er um rætt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5733256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 smtClean="0"/>
              <a:t>Heimild: Hagstofa Íslands</a:t>
            </a:r>
            <a:endParaRPr lang="is-IS" sz="8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251520" y="1412776"/>
          <a:ext cx="554461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</Template>
  <TotalTime>51844</TotalTime>
  <Words>745</Words>
  <Application>Microsoft Office PowerPoint</Application>
  <PresentationFormat>On-screen Show (4:3)</PresentationFormat>
  <Paragraphs>177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si</vt:lpstr>
      <vt:lpstr>Custom Design</vt:lpstr>
      <vt:lpstr>1_Office Theme</vt:lpstr>
      <vt:lpstr>29. júní 2011  Orri Hauksson  framkvæmdastjóri SI</vt:lpstr>
      <vt:lpstr>Loftmynd af hagkerfinu</vt:lpstr>
      <vt:lpstr>Hvaða fjárfestingar eru mögulegar?</vt:lpstr>
      <vt:lpstr>Hvað stendur í vegi aukinna fjárfestinga?</vt:lpstr>
      <vt:lpstr>Sérstaða samgönguframkvæmda</vt:lpstr>
      <vt:lpstr>Fjárfesting og atvinnuleysi</vt:lpstr>
      <vt:lpstr>Samband fjárfestinga og atvinnuleysis</vt:lpstr>
      <vt:lpstr>Staðan í mannvirkjagerð</vt:lpstr>
      <vt:lpstr>Hvernig hefur hið opinbera verið að standa sig?</vt:lpstr>
      <vt:lpstr>Opinber dýfa ofan í almenna dýfu</vt:lpstr>
      <vt:lpstr>Leiðin út úr vandanum löng en ekki svo flókin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Glærur</dc:title>
  <dc:creator>BJARNI</dc:creator>
  <cp:lastModifiedBy>Hörður Vilberg</cp:lastModifiedBy>
  <cp:revision>4513</cp:revision>
  <dcterms:created xsi:type="dcterms:W3CDTF">2008-10-13T12:53:17Z</dcterms:created>
  <dcterms:modified xsi:type="dcterms:W3CDTF">2011-06-29T14:26:47Z</dcterms:modified>
</cp:coreProperties>
</file>